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9"/>
  </p:notesMasterIdLst>
  <p:sldIdLst>
    <p:sldId id="334" r:id="rId2"/>
    <p:sldId id="335" r:id="rId3"/>
    <p:sldId id="332" r:id="rId4"/>
    <p:sldId id="299" r:id="rId5"/>
    <p:sldId id="300" r:id="rId6"/>
    <p:sldId id="301" r:id="rId7"/>
    <p:sldId id="336" r:id="rId8"/>
    <p:sldId id="303" r:id="rId9"/>
    <p:sldId id="304" r:id="rId10"/>
    <p:sldId id="305" r:id="rId11"/>
    <p:sldId id="307" r:id="rId12"/>
    <p:sldId id="308" r:id="rId13"/>
    <p:sldId id="309" r:id="rId14"/>
    <p:sldId id="310" r:id="rId15"/>
    <p:sldId id="311" r:id="rId16"/>
    <p:sldId id="312" r:id="rId17"/>
    <p:sldId id="313" r:id="rId18"/>
    <p:sldId id="314" r:id="rId19"/>
    <p:sldId id="315"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33" r:id="rId33"/>
    <p:sldId id="326" r:id="rId34"/>
    <p:sldId id="327" r:id="rId35"/>
    <p:sldId id="328" r:id="rId36"/>
    <p:sldId id="329" r:id="rId37"/>
    <p:sldId id="330" r:id="rId38"/>
    <p:sldId id="331" r:id="rId39"/>
    <p:sldId id="292" r:id="rId40"/>
    <p:sldId id="337" r:id="rId41"/>
    <p:sldId id="293" r:id="rId42"/>
    <p:sldId id="338" r:id="rId43"/>
    <p:sldId id="317" r:id="rId44"/>
    <p:sldId id="325" r:id="rId45"/>
    <p:sldId id="319" r:id="rId46"/>
    <p:sldId id="322" r:id="rId47"/>
    <p:sldId id="324"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3AB"/>
    <a:srgbClr val="0068B4"/>
    <a:srgbClr val="006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BBCCD5A-64C8-4500-9EC5-A38061C694E8}">
  <a:tblStyle styleId="{DBBCCD5A-64C8-4500-9EC5-A38061C694E8}"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94676"/>
  </p:normalViewPr>
  <p:slideViewPr>
    <p:cSldViewPr snapToGrid="0" snapToObjects="1">
      <p:cViewPr varScale="1">
        <p:scale>
          <a:sx n="90" d="100"/>
          <a:sy n="90" d="100"/>
        </p:scale>
        <p:origin x="1062"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232636155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6489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lnSpc>
                <a:spcPct val="115000"/>
              </a:lnSpc>
              <a:spcBef>
                <a:spcPts val="0"/>
              </a:spcBef>
              <a:buClr>
                <a:schemeClr val="dk2"/>
              </a:buClr>
              <a:buSzPts val="1400"/>
              <a:buChar char="●"/>
            </a:pPr>
            <a:r>
              <a:rPr lang="en" sz="900">
                <a:solidFill>
                  <a:schemeClr val="dk2"/>
                </a:solidFill>
              </a:rPr>
              <a:t>instantaneous and lagged order imbalance are signicantly</a:t>
            </a:r>
          </a:p>
          <a:p>
            <a:pPr marL="457200" lvl="0" indent="-317500" rtl="0">
              <a:lnSpc>
                <a:spcPct val="115000"/>
              </a:lnSpc>
              <a:spcBef>
                <a:spcPts val="0"/>
              </a:spcBef>
              <a:spcAft>
                <a:spcPts val="1600"/>
              </a:spcAft>
              <a:buClr>
                <a:schemeClr val="dk2"/>
              </a:buClr>
              <a:buSzPts val="1400"/>
              <a:buChar char="●"/>
            </a:pPr>
            <a:endParaRPr sz="1400">
              <a:solidFill>
                <a:schemeClr val="dk2"/>
              </a:solidFill>
            </a:endParaRPr>
          </a:p>
        </p:txBody>
      </p:sp>
    </p:spTree>
    <p:extLst>
      <p:ext uri="{BB962C8B-B14F-4D97-AF65-F5344CB8AC3E}">
        <p14:creationId xmlns:p14="http://schemas.microsoft.com/office/powerpoint/2010/main" val="1161762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22598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6636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29655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27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76630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86554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4744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766525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9075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06226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31134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62886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2337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31813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34710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3690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14690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5842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4110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7944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05949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02121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6632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0661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9393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5180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62161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7406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22707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endParaRPr lang="en-US"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ltLang="en-US"/>
          </a:p>
        </p:txBody>
      </p:sp>
      <p:sp>
        <p:nvSpPr>
          <p:cNvPr id="6" name="Slide Number Placeholder 5"/>
          <p:cNvSpPr>
            <a:spLocks noGrp="1"/>
          </p:cNvSpPr>
          <p:nvPr>
            <p:ph type="sldNum" sz="quarter" idx="12"/>
          </p:nvPr>
        </p:nvSpPr>
        <p:spPr/>
        <p:txBody>
          <a:bodyPr/>
          <a:lstStyle/>
          <a:p>
            <a:fld id="{2544B4A0-CEAB-4DBC-9C65-432A986A6E64}" type="slidenum">
              <a:rPr lang="en-US" altLang="en-US" smtClean="0"/>
              <a:pPr/>
              <a:t>‹#›</a:t>
            </a:fld>
            <a:endParaRPr lang="en-US" altLang="en-US"/>
          </a:p>
        </p:txBody>
      </p:sp>
    </p:spTree>
    <p:extLst>
      <p:ext uri="{BB962C8B-B14F-4D97-AF65-F5344CB8AC3E}">
        <p14:creationId xmlns:p14="http://schemas.microsoft.com/office/powerpoint/2010/main" val="1593312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1.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emf"/><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11" name="Shape 62">
            <a:extLst>
              <a:ext uri="{FF2B5EF4-FFF2-40B4-BE49-F238E27FC236}">
                <a16:creationId xmlns:a16="http://schemas.microsoft.com/office/drawing/2014/main" id="{47692842-D33A-4CD9-8B69-956A050E8BFF}"/>
              </a:ext>
            </a:extLst>
          </p:cNvPr>
          <p:cNvPicPr preferRelativeResize="0"/>
          <p:nvPr/>
        </p:nvPicPr>
        <p:blipFill>
          <a:blip r:embed="rId3">
            <a:alphaModFix/>
          </a:blip>
          <a:stretch>
            <a:fillRect/>
          </a:stretch>
        </p:blipFill>
        <p:spPr>
          <a:xfrm>
            <a:off x="0" y="5311"/>
            <a:ext cx="9143999" cy="5132877"/>
          </a:xfrm>
          <a:prstGeom prst="rect">
            <a:avLst/>
          </a:prstGeom>
          <a:noFill/>
          <a:ln>
            <a:noFill/>
          </a:ln>
        </p:spPr>
      </p:pic>
      <p:grpSp>
        <p:nvGrpSpPr>
          <p:cNvPr id="231" name="Shape 231"/>
          <p:cNvGrpSpPr/>
          <p:nvPr/>
        </p:nvGrpSpPr>
        <p:grpSpPr>
          <a:xfrm>
            <a:off x="0" y="4698475"/>
            <a:ext cx="9144000" cy="445025"/>
            <a:chOff x="0" y="0"/>
            <a:chExt cx="9144000" cy="445025"/>
          </a:xfrm>
        </p:grpSpPr>
        <p:pic>
          <p:nvPicPr>
            <p:cNvPr id="232" name="Shape 232"/>
            <p:cNvPicPr preferRelativeResize="0"/>
            <p:nvPr/>
          </p:nvPicPr>
          <p:blipFill>
            <a:blip r:embed="rId4">
              <a:alphaModFix/>
            </a:blip>
            <a:stretch>
              <a:fillRect/>
            </a:stretch>
          </p:blipFill>
          <p:spPr>
            <a:xfrm>
              <a:off x="0" y="0"/>
              <a:ext cx="9144000" cy="445025"/>
            </a:xfrm>
            <a:prstGeom prst="rect">
              <a:avLst/>
            </a:prstGeom>
            <a:noFill/>
            <a:ln>
              <a:noFill/>
            </a:ln>
          </p:spPr>
        </p:pic>
        <p:pic>
          <p:nvPicPr>
            <p:cNvPr id="233" name="Shape 233"/>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9" name="Shape 63">
            <a:extLst>
              <a:ext uri="{FF2B5EF4-FFF2-40B4-BE49-F238E27FC236}">
                <a16:creationId xmlns:a16="http://schemas.microsoft.com/office/drawing/2014/main" id="{95C6CAAC-003B-495B-9AB0-C7CE055346F8}"/>
              </a:ext>
            </a:extLst>
          </p:cNvPr>
          <p:cNvSpPr txBox="1">
            <a:spLocks/>
          </p:cNvSpPr>
          <p:nvPr/>
        </p:nvSpPr>
        <p:spPr>
          <a:xfrm>
            <a:off x="45696" y="1071875"/>
            <a:ext cx="9052608" cy="11136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pPr algn="ctr"/>
            <a:r>
              <a:rPr lang="en" sz="3400" b="1" dirty="0">
                <a:solidFill>
                  <a:srgbClr val="FFFFFF"/>
                </a:solidFill>
                <a:latin typeface="+mj-lt"/>
                <a:ea typeface="Times New Roman" charset="0"/>
                <a:cs typeface="Times New Roman" panose="02020603050405020304" pitchFamily="18" charset="0"/>
                <a:sym typeface="Times New Roman"/>
              </a:rPr>
              <a:t>Order Imbalance Based Trading Strategy</a:t>
            </a:r>
          </a:p>
        </p:txBody>
      </p:sp>
      <p:sp>
        <p:nvSpPr>
          <p:cNvPr id="10" name="Shape 64">
            <a:extLst>
              <a:ext uri="{FF2B5EF4-FFF2-40B4-BE49-F238E27FC236}">
                <a16:creationId xmlns:a16="http://schemas.microsoft.com/office/drawing/2014/main" id="{01F03D13-4C07-4220-A76B-110CECEF28A9}"/>
              </a:ext>
            </a:extLst>
          </p:cNvPr>
          <p:cNvSpPr txBox="1">
            <a:spLocks/>
          </p:cNvSpPr>
          <p:nvPr/>
        </p:nvSpPr>
        <p:spPr>
          <a:xfrm>
            <a:off x="606056" y="3514825"/>
            <a:ext cx="8446691" cy="1201956"/>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8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9pPr>
          </a:lstStyle>
          <a:p>
            <a:pPr>
              <a:spcAft>
                <a:spcPts val="0"/>
              </a:spcAft>
              <a:buClr>
                <a:srgbClr val="FFFFFF"/>
              </a:buClr>
              <a:buSzPts val="1400"/>
              <a:buNone/>
            </a:pPr>
            <a:r>
              <a:rPr lang="en-US" sz="1400" b="1" dirty="0">
                <a:solidFill>
                  <a:srgbClr val="FFFFFF"/>
                </a:solidFill>
                <a:latin typeface="+mj-lt"/>
                <a:ea typeface="Times New Roman" charset="0"/>
                <a:cs typeface="Times New Roman" panose="02020603050405020304" pitchFamily="18" charset="0"/>
                <a:sym typeface="Merriweather"/>
              </a:rPr>
              <a:t>By Group 8, IEOR 4733</a:t>
            </a:r>
            <a:endParaRPr lang="en" sz="1400" b="1" dirty="0">
              <a:solidFill>
                <a:srgbClr val="FFFFFF"/>
              </a:solidFill>
              <a:latin typeface="+mj-lt"/>
              <a:ea typeface="Times New Roman" charset="0"/>
              <a:cs typeface="Times New Roman" panose="02020603050405020304" pitchFamily="18" charset="0"/>
              <a:sym typeface="Merriweather"/>
            </a:endParaRPr>
          </a:p>
          <a:p>
            <a:pPr>
              <a:spcAft>
                <a:spcPts val="0"/>
              </a:spcAft>
              <a:buClr>
                <a:srgbClr val="FFFFFF"/>
              </a:buClr>
              <a:buSzPts val="1400"/>
              <a:buNone/>
            </a:pPr>
            <a:r>
              <a:rPr lang="en-US" sz="1400" b="1" dirty="0">
                <a:solidFill>
                  <a:srgbClr val="FFFFFF"/>
                </a:solidFill>
                <a:latin typeface="+mj-lt"/>
                <a:ea typeface="Times New Roman" charset="0"/>
                <a:cs typeface="Times New Roman" panose="02020603050405020304" pitchFamily="18" charset="0"/>
                <a:sym typeface="Merriweather"/>
              </a:rPr>
              <a:t>Members:</a:t>
            </a:r>
            <a:endParaRPr lang="en" sz="1400" b="1" dirty="0">
              <a:solidFill>
                <a:srgbClr val="FFFFFF"/>
              </a:solidFill>
              <a:latin typeface="+mj-lt"/>
              <a:ea typeface="Times New Roman" charset="0"/>
              <a:cs typeface="Times New Roman" panose="02020603050405020304" pitchFamily="18" charset="0"/>
              <a:sym typeface="Merriweather"/>
            </a:endParaRPr>
          </a:p>
          <a:p>
            <a:pPr>
              <a:spcAft>
                <a:spcPts val="0"/>
              </a:spcAft>
              <a:buClr>
                <a:srgbClr val="FFFFFF"/>
              </a:buClr>
              <a:buSzPts val="1400"/>
              <a:buNone/>
            </a:pPr>
            <a:r>
              <a:rPr lang="en" sz="1400" b="1" dirty="0">
                <a:solidFill>
                  <a:srgbClr val="FFFFFF"/>
                </a:solidFill>
                <a:latin typeface="+mj-lt"/>
                <a:ea typeface="Times New Roman" charset="0"/>
                <a:cs typeface="Times New Roman" panose="02020603050405020304" pitchFamily="18" charset="0"/>
                <a:sym typeface="Merriweather"/>
              </a:rPr>
              <a:t>	Harry Li, Meili Liang, Tiancheng Shu, Yuxin Wan, Yiran Wang, Yameng Zhang</a:t>
            </a:r>
            <a:r>
              <a:rPr lang="en" sz="1400" b="1" dirty="0">
                <a:solidFill>
                  <a:srgbClr val="FFFFFF"/>
                </a:solidFill>
                <a:latin typeface="+mj-lt"/>
                <a:ea typeface="Times New Roman" charset="0"/>
                <a:cs typeface="Times New Roman" charset="0"/>
                <a:sym typeface="Merriweather"/>
              </a:rPr>
              <a:t>	</a:t>
            </a:r>
          </a:p>
        </p:txBody>
      </p:sp>
    </p:spTree>
    <p:extLst>
      <p:ext uri="{BB962C8B-B14F-4D97-AF65-F5344CB8AC3E}">
        <p14:creationId xmlns:p14="http://schemas.microsoft.com/office/powerpoint/2010/main" val="301007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633743" y="909177"/>
                <a:ext cx="8170015" cy="3943350"/>
              </a:xfrm>
            </p:spPr>
            <p:txBody>
              <a:bodyPr>
                <a:noAutofit/>
              </a:bodyPr>
              <a:lstStyle/>
              <a:p>
                <a:pPr>
                  <a:buNone/>
                </a:pPr>
                <a14:m>
                  <m:oMathPara xmlns:m="http://schemas.openxmlformats.org/officeDocument/2006/math">
                    <m:oMathParaPr>
                      <m:jc m:val="centerGroup"/>
                    </m:oMathParaPr>
                    <m:oMath xmlns:m="http://schemas.openxmlformats.org/officeDocument/2006/math">
                      <m:sSub>
                        <m:sSubPr>
                          <m:ctrlPr>
                            <a:rPr lang="en-US" sz="1600" i="1" smtClean="0">
                              <a:solidFill>
                                <a:schemeClr val="bg2"/>
                              </a:solidFill>
                              <a:latin typeface="Cambria Math" panose="02040503050406030204" pitchFamily="18" charset="0"/>
                            </a:rPr>
                          </m:ctrlPr>
                        </m:sSubPr>
                        <m:e>
                          <m:r>
                            <m:rPr>
                              <m:sty m:val="p"/>
                            </m:rPr>
                            <a:rPr lang="en-US" sz="1600">
                              <a:solidFill>
                                <a:schemeClr val="bg2"/>
                              </a:solidFill>
                              <a:latin typeface="Cambria Math" panose="02040503050406030204" pitchFamily="18" charset="0"/>
                            </a:rPr>
                            <m:t>ρ</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f>
                        <m:fPr>
                          <m:ctrlPr>
                            <a:rPr lang="en-US" sz="1600" i="1">
                              <a:solidFill>
                                <a:schemeClr val="bg2"/>
                              </a:solidFill>
                              <a:latin typeface="Cambria Math" panose="02040503050406030204" pitchFamily="18" charset="0"/>
                            </a:rPr>
                          </m:ctrlPr>
                        </m:fPr>
                        <m:num>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num>
                        <m:den>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den>
                      </m:f>
                    </m:oMath>
                  </m:oMathPara>
                </a14:m>
                <a:endParaRPr lang="en-US" sz="1600" dirty="0">
                  <a:solidFill>
                    <a:schemeClr val="bg2"/>
                  </a:solidFill>
                </a:endParaRPr>
              </a:p>
              <a:p>
                <a:pPr marL="285750" indent="-285750">
                  <a:buFont typeface="Arial" charset="0"/>
                  <a:buChar char="•"/>
                </a:pPr>
                <a:r>
                  <a:rPr lang="en-US" sz="1600" dirty="0">
                    <a:solidFill>
                      <a:schemeClr val="bg2"/>
                    </a:solidFill>
                  </a:rPr>
                  <a:t>We can see that a denominator </a:t>
                </a:r>
                <a14:m>
                  <m:oMath xmlns:m="http://schemas.openxmlformats.org/officeDocument/2006/math">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 </m:t>
                    </m:r>
                  </m:oMath>
                </a14:m>
                <a:r>
                  <a:rPr lang="en-US" sz="1600" dirty="0">
                    <a:solidFill>
                      <a:schemeClr val="bg2"/>
                    </a:solidFill>
                  </a:rPr>
                  <a:t>is applied here, which is the sum of total volume of both sides. This factor can adjust the scale effects brought by the trade volume.</a:t>
                </a:r>
              </a:p>
              <a:p>
                <a:pPr marL="285750" indent="-285750">
                  <a:buFont typeface="Arial" charset="0"/>
                  <a:buChar char="•"/>
                </a:pPr>
                <a:r>
                  <a:rPr lang="en-US" sz="1600" dirty="0">
                    <a:solidFill>
                      <a:schemeClr val="bg2"/>
                    </a:solidFill>
                  </a:rPr>
                  <a:t>For example, if </a:t>
                </a:r>
                <a14:m>
                  <m:oMath xmlns:m="http://schemas.openxmlformats.org/officeDocument/2006/math">
                    <m:sSubSup>
                      <m:sSubSupPr>
                        <m:ctrlPr>
                          <a:rPr lang="en-US" sz="1600" i="1">
                            <a:solidFill>
                              <a:schemeClr val="bg2"/>
                            </a:solidFill>
                            <a:latin typeface="Cambria Math" panose="02040503050406030204" pitchFamily="18" charset="0"/>
                          </a:rPr>
                        </m:ctrlPr>
                      </m:sSubSupPr>
                      <m:e>
                        <m:r>
                          <a:rPr lang="en-US" sz="1600">
                            <a:solidFill>
                              <a:schemeClr val="bg2"/>
                            </a:solidFill>
                            <a:latin typeface="Cambria Math" panose="02040503050406030204" pitchFamily="18" charset="0"/>
                          </a:rPr>
                          <m:t>𝑉</m:t>
                        </m:r>
                      </m:e>
                      <m:sub>
                        <m:r>
                          <a:rPr lang="en-US" sz="1600">
                            <a:solidFill>
                              <a:schemeClr val="bg2"/>
                            </a:solidFill>
                            <a:latin typeface="Cambria Math" panose="02040503050406030204" pitchFamily="18" charset="0"/>
                          </a:rPr>
                          <m:t>𝑡</m:t>
                        </m:r>
                      </m:sub>
                      <m:sup>
                        <m:r>
                          <a:rPr lang="en-US" sz="1600">
                            <a:solidFill>
                              <a:schemeClr val="bg2"/>
                            </a:solidFill>
                            <a:latin typeface="Cambria Math" panose="02040503050406030204" pitchFamily="18" charset="0"/>
                          </a:rPr>
                          <m:t>𝐵</m:t>
                        </m:r>
                      </m:sup>
                    </m:sSubSup>
                  </m:oMath>
                </a14:m>
                <a:r>
                  <a:rPr lang="en-US" sz="1600" dirty="0">
                    <a:solidFill>
                      <a:schemeClr val="bg2"/>
                    </a:solidFill>
                  </a:rPr>
                  <a:t> increased to 6,000, and </a:t>
                </a:r>
                <a14:m>
                  <m:oMath xmlns:m="http://schemas.openxmlformats.org/officeDocument/2006/math">
                    <m:sSubSup>
                      <m:sSubSupPr>
                        <m:ctrlPr>
                          <a:rPr lang="en-US" sz="1600" i="1">
                            <a:solidFill>
                              <a:schemeClr val="bg2"/>
                            </a:solidFill>
                            <a:latin typeface="Cambria Math" panose="02040503050406030204" pitchFamily="18" charset="0"/>
                          </a:rPr>
                        </m:ctrlPr>
                      </m:sSubSupPr>
                      <m:e>
                        <m:r>
                          <a:rPr lang="en-US" sz="1600">
                            <a:solidFill>
                              <a:schemeClr val="bg2"/>
                            </a:solidFill>
                            <a:latin typeface="Cambria Math" panose="02040503050406030204" pitchFamily="18" charset="0"/>
                          </a:rPr>
                          <m:t>𝑉</m:t>
                        </m:r>
                      </m:e>
                      <m:sub>
                        <m:r>
                          <a:rPr lang="en-US" sz="1600">
                            <a:solidFill>
                              <a:schemeClr val="bg2"/>
                            </a:solidFill>
                            <a:latin typeface="Cambria Math" panose="02040503050406030204" pitchFamily="18" charset="0"/>
                          </a:rPr>
                          <m:t>𝑡</m:t>
                        </m:r>
                      </m:sub>
                      <m:sup>
                        <m:r>
                          <a:rPr lang="en-US" sz="1600">
                            <a:solidFill>
                              <a:schemeClr val="bg2"/>
                            </a:solidFill>
                            <a:latin typeface="Cambria Math" panose="02040503050406030204" pitchFamily="18" charset="0"/>
                          </a:rPr>
                          <m:t>𝐴</m:t>
                        </m:r>
                      </m:sup>
                    </m:sSubSup>
                  </m:oMath>
                </a14:m>
                <a:r>
                  <a:rPr lang="en-US" sz="1600" dirty="0">
                    <a:solidFill>
                      <a:schemeClr val="bg2"/>
                    </a:solidFill>
                  </a:rPr>
                  <a:t> increased to 4,000 at time t, we get the </a:t>
                </a:r>
                <a14:m>
                  <m:oMath xmlns:m="http://schemas.openxmlformats.org/officeDocument/2006/math">
                    <m:sSub>
                      <m:sSubPr>
                        <m:ctrlPr>
                          <a:rPr lang="en-US" sz="1600" i="1">
                            <a:solidFill>
                              <a:schemeClr val="bg2"/>
                            </a:solidFill>
                            <a:latin typeface="Cambria Math" panose="02040503050406030204" pitchFamily="18" charset="0"/>
                          </a:rPr>
                        </m:ctrlPr>
                      </m:sSubPr>
                      <m:e>
                        <m:r>
                          <m:rPr>
                            <m:sty m:val="p"/>
                          </m:rPr>
                          <a:rPr lang="en-US" sz="1600">
                            <a:solidFill>
                              <a:schemeClr val="bg2"/>
                            </a:solidFill>
                            <a:latin typeface="Cambria Math" panose="02040503050406030204" pitchFamily="18" charset="0"/>
                          </a:rPr>
                          <m:t>ρ</m:t>
                        </m:r>
                      </m:e>
                      <m:sub>
                        <m:r>
                          <a:rPr lang="en-US" sz="1600">
                            <a:solidFill>
                              <a:schemeClr val="bg2"/>
                            </a:solidFill>
                            <a:latin typeface="Cambria Math" panose="02040503050406030204" pitchFamily="18" charset="0"/>
                          </a:rPr>
                          <m:t>𝑡</m:t>
                        </m:r>
                      </m:sub>
                    </m:sSub>
                    <m:r>
                      <a:rPr lang="en-US" sz="1600">
                        <a:solidFill>
                          <a:schemeClr val="bg2"/>
                        </a:solidFill>
                        <a:latin typeface="Cambria Math" panose="02040503050406030204" pitchFamily="18" charset="0"/>
                      </a:rPr>
                      <m:t>=0.</m:t>
                    </m:r>
                    <m:r>
                      <a:rPr lang="en-US" sz="1600" b="0" i="0" smtClean="0">
                        <a:solidFill>
                          <a:schemeClr val="bg2"/>
                        </a:solidFill>
                        <a:latin typeface="Cambria Math" panose="02040503050406030204" pitchFamily="18" charset="0"/>
                      </a:rPr>
                      <m:t>2</m:t>
                    </m:r>
                    <m:r>
                      <a:rPr lang="en-US" sz="1600">
                        <a:solidFill>
                          <a:schemeClr val="bg2"/>
                        </a:solidFill>
                        <a:latin typeface="Cambria Math" panose="02040503050406030204" pitchFamily="18" charset="0"/>
                      </a:rPr>
                      <m:t>. </m:t>
                    </m:r>
                  </m:oMath>
                </a14:m>
                <a:r>
                  <a:rPr lang="en-US" sz="1600" dirty="0">
                    <a:solidFill>
                      <a:schemeClr val="bg2"/>
                    </a:solidFill>
                  </a:rPr>
                  <a:t>Though the absolute magnitude difference is 2,000, which is huge, the ratio value is </a:t>
                </a:r>
                <a:r>
                  <a:rPr lang="en-US" sz="1600">
                    <a:solidFill>
                      <a:schemeClr val="bg2"/>
                    </a:solidFill>
                  </a:rPr>
                  <a:t>not too large </a:t>
                </a:r>
                <a:r>
                  <a:rPr lang="en-US" sz="1600" dirty="0">
                    <a:solidFill>
                      <a:schemeClr val="bg2"/>
                    </a:solidFill>
                  </a:rPr>
                  <a:t>and does not indicate a significant buy-in trend.</a:t>
                </a:r>
              </a:p>
              <a:p>
                <a:pPr marL="285750" indent="-285750">
                  <a:buFont typeface="Arial" charset="0"/>
                  <a:buChar char="•"/>
                </a:pPr>
                <a:endParaRPr lang="en-US" sz="1600" dirty="0">
                  <a:solidFill>
                    <a:schemeClr val="bg2"/>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charset="0"/>
                  <a:buChar char="•"/>
                </a:pPr>
                <a:endParaRPr lang="en-US" sz="1600" dirty="0">
                  <a:solidFill>
                    <a:schemeClr val="tx1">
                      <a:lumMod val="85000"/>
                      <a:lumOff val="15000"/>
                    </a:schemeClr>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charset="0"/>
                  <a:buChar char="•"/>
                </a:pPr>
                <a:endParaRPr lang="en-US" sz="1600" dirty="0">
                  <a:solidFill>
                    <a:schemeClr val="tx1">
                      <a:lumMod val="85000"/>
                      <a:lumOff val="15000"/>
                    </a:schemeClr>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r>
                  <a:rPr lang="en-US" sz="1600" dirty="0">
                    <a:solidFill>
                      <a:schemeClr val="tx1">
                        <a:lumMod val="85000"/>
                        <a:lumOff val="15000"/>
                      </a:schemeClr>
                    </a:solidFill>
                  </a:rPr>
                  <a:t>   </a:t>
                </a:r>
              </a:p>
              <a:p>
                <a:pPr marL="285750" indent="-285750">
                  <a:buFont typeface="Arial" charset="0"/>
                  <a:buChar char="•"/>
                </a:pPr>
                <a:endParaRPr lang="en-US" sz="1600" i="1"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p:txBody>
          </p:sp>
        </mc:Choice>
        <mc:Fallback>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633743" y="909177"/>
                <a:ext cx="8170015" cy="3943350"/>
              </a:xfrm>
              <a:blipFill>
                <a:blip r:embed="rId2"/>
                <a:stretch>
                  <a:fillRect l="-522" b="-133849"/>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143CA07D-58B1-4DB0-84D8-355A9367FF85}"/>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Order Imbalance Ratio (OIR)</a:t>
            </a:r>
          </a:p>
        </p:txBody>
      </p:sp>
    </p:spTree>
    <p:extLst>
      <p:ext uri="{BB962C8B-B14F-4D97-AF65-F5344CB8AC3E}">
        <p14:creationId xmlns:p14="http://schemas.microsoft.com/office/powerpoint/2010/main" val="69655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330452" y="906898"/>
                <a:ext cx="8483096" cy="3771900"/>
              </a:xfrm>
            </p:spPr>
            <p:txBody>
              <a:bodyPr>
                <a:noAutofit/>
              </a:bodyPr>
              <a:lstStyle/>
              <a:p>
                <a:pPr marL="285750" indent="-285750">
                  <a:buFont typeface="Arial" charset="0"/>
                  <a:buChar char="•"/>
                </a:pPr>
                <a:r>
                  <a:rPr lang="en-US" sz="1600" dirty="0">
                    <a:solidFill>
                      <a:schemeClr val="bg2"/>
                    </a:solidFill>
                  </a:rPr>
                  <a:t>Apart from Volume Order Imbalance (VOI) and Order Imbalance Ratio (OIR),we also have an indicator that can help us to detect if the trade is driven by buy side or sell side. This indicator is called “Mid Price Basis”.</a:t>
                </a:r>
              </a:p>
              <a:p>
                <a:pPr marL="285750" indent="-285750">
                  <a:buFont typeface="Arial" charset="0"/>
                  <a:buChar char="•"/>
                </a:pPr>
                <a:r>
                  <a:rPr lang="en-US" sz="1600" dirty="0">
                    <a:solidFill>
                      <a:schemeClr val="bg2"/>
                    </a:solidFill>
                  </a:rPr>
                  <a:t>To derive the Mid Price Basis, we first introduce the concept of:</a:t>
                </a:r>
              </a:p>
              <a:p>
                <a:pPr>
                  <a:buNone/>
                </a:pPr>
                <a:r>
                  <a:rPr lang="en-US" sz="1600" dirty="0">
                    <a:solidFill>
                      <a:schemeClr val="bg2"/>
                    </a:solidFill>
                  </a:rPr>
                  <a:t>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r>
                      <a:rPr lang="en-US" sz="1600" i="1">
                        <a:solidFill>
                          <a:schemeClr val="bg2"/>
                        </a:solidFill>
                        <a:latin typeface="Cambria Math" panose="02040503050406030204" pitchFamily="18" charset="0"/>
                      </a:rPr>
                      <m:t> :   </m:t>
                    </m:r>
                    <m:r>
                      <a:rPr lang="en-US" sz="1600" i="1">
                        <a:solidFill>
                          <a:schemeClr val="bg2"/>
                        </a:solidFill>
                        <a:latin typeface="Cambria Math" panose="02040503050406030204" pitchFamily="18" charset="0"/>
                      </a:rPr>
                      <m:t>𝐴𝑣𝑒𝑟𝑎𝑔𝑒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𝑇𝑟𝑎𝑑𝑒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𝑃𝑟𝑖𝑐𝑒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𝑖𝑛</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𝑝𝑒𝑟𝑖𝑜𝑑</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oMath>
                </a14:m>
                <a:endParaRPr lang="en-US" sz="1600" dirty="0">
                  <a:solidFill>
                    <a:schemeClr val="bg2"/>
                  </a:solidFill>
                </a:endParaRPr>
              </a:p>
              <a:p>
                <a:pPr marL="285750" indent="-285750">
                  <a:buFont typeface="Arial" charset="0"/>
                  <a:buChar char="•"/>
                </a:pPr>
                <a:r>
                  <a:rPr lang="en-US" sz="1600" dirty="0">
                    <a:solidFill>
                      <a:schemeClr val="bg2"/>
                    </a:solidFill>
                  </a:rPr>
                  <a:t>We define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r>
                  <a:rPr lang="en-US" sz="1600" dirty="0">
                    <a:solidFill>
                      <a:schemeClr val="bg2"/>
                    </a:solidFill>
                  </a:rPr>
                  <a:t> as :</a:t>
                </a:r>
              </a:p>
              <a:p>
                <a:pPr>
                  <a:buNone/>
                </a:pPr>
                <a:endParaRPr lang="en-US" sz="1600" dirty="0">
                  <a:solidFill>
                    <a:schemeClr val="bg2"/>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pPr>
                  <a:buNone/>
                </a:pPr>
                <a:r>
                  <a:rPr lang="en-US" sz="1600" dirty="0">
                    <a:solidFill>
                      <a:schemeClr val="tx1">
                        <a:lumMod val="85000"/>
                        <a:lumOff val="15000"/>
                      </a:schemeClr>
                    </a:solidFill>
                  </a:rPr>
                  <a:t>   </a:t>
                </a:r>
              </a:p>
              <a:p>
                <a:endParaRPr lang="en-US" sz="1600" i="1" dirty="0">
                  <a:solidFill>
                    <a:schemeClr val="tx1">
                      <a:lumMod val="85000"/>
                      <a:lumOff val="15000"/>
                    </a:schemeClr>
                  </a:solidFill>
                </a:endParaRPr>
              </a:p>
              <a:p>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330452" y="906898"/>
                <a:ext cx="8483096" cy="3771900"/>
              </a:xfrm>
              <a:blipFill>
                <a:blip r:embed="rId2"/>
                <a:stretch>
                  <a:fillRect l="-431"/>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pic>
        <p:nvPicPr>
          <p:cNvPr id="7" name="Picture 6"/>
          <p:cNvPicPr>
            <a:picLocks noChangeAspect="1"/>
          </p:cNvPicPr>
          <p:nvPr/>
        </p:nvPicPr>
        <p:blipFill>
          <a:blip r:embed="rId5"/>
          <a:stretch>
            <a:fillRect/>
          </a:stretch>
        </p:blipFill>
        <p:spPr>
          <a:xfrm>
            <a:off x="2401361" y="3226115"/>
            <a:ext cx="3605040" cy="1120258"/>
          </a:xfrm>
          <a:prstGeom prst="rect">
            <a:avLst/>
          </a:prstGeom>
        </p:spPr>
      </p:pic>
      <p:sp>
        <p:nvSpPr>
          <p:cNvPr id="10" name="Title 1">
            <a:extLst>
              <a:ext uri="{FF2B5EF4-FFF2-40B4-BE49-F238E27FC236}">
                <a16:creationId xmlns:a16="http://schemas.microsoft.com/office/drawing/2014/main" id="{9CF5EC5B-7AAC-46DA-ADD9-4BBB378E5DB2}"/>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Mid Price Basis (MPB)</a:t>
            </a:r>
          </a:p>
        </p:txBody>
      </p:sp>
    </p:spTree>
    <p:extLst>
      <p:ext uri="{BB962C8B-B14F-4D97-AF65-F5344CB8AC3E}">
        <p14:creationId xmlns:p14="http://schemas.microsoft.com/office/powerpoint/2010/main" val="170730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494469" y="768236"/>
                <a:ext cx="7699972" cy="3966851"/>
              </a:xfrm>
            </p:spPr>
            <p:txBody>
              <a:bodyPr>
                <a:noAutofit/>
              </a:bodyPr>
              <a:lstStyle/>
              <a:p>
                <a:pPr marL="285750" indent="-285750">
                  <a:buFont typeface="Arial" charset="0"/>
                  <a:buChar char="•"/>
                </a:pPr>
                <a14:m>
                  <m:oMath xmlns:m="http://schemas.openxmlformats.org/officeDocument/2006/math">
                    <m:acc>
                      <m:accPr>
                        <m:chr m:val="̅"/>
                        <m:ctrlPr>
                          <a:rPr lang="en-US" sz="1600" i="1" smtClean="0">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r>
                      <a:rPr lang="en-US" sz="1600">
                        <a:solidFill>
                          <a:schemeClr val="bg2"/>
                        </a:solidFill>
                        <a:latin typeface="Cambria Math" panose="02040503050406030204" pitchFamily="18" charset="0"/>
                      </a:rPr>
                      <m:t> =</m:t>
                    </m:r>
                    <m:d>
                      <m:dPr>
                        <m:begChr m:val="{"/>
                        <m:endChr m:val=""/>
                        <m:ctrlPr>
                          <a:rPr lang="en-US" sz="1600" i="1">
                            <a:solidFill>
                              <a:schemeClr val="bg2"/>
                            </a:solidFill>
                            <a:latin typeface="Cambria Math" panose="02040503050406030204" pitchFamily="18" charset="0"/>
                          </a:rPr>
                        </m:ctrlPr>
                      </m:dPr>
                      <m:e>
                        <m:eqArr>
                          <m:eqArrPr>
                            <m:ctrlPr>
                              <a:rPr lang="en-US" sz="1600" i="1">
                                <a:solidFill>
                                  <a:schemeClr val="bg2"/>
                                </a:solidFill>
                                <a:latin typeface="Cambria Math" panose="02040503050406030204" pitchFamily="18" charset="0"/>
                              </a:rPr>
                            </m:ctrlPr>
                          </m:eqArrPr>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𝑀</m:t>
                                </m:r>
                              </m:e>
                              <m:sub>
                                <m:r>
                                  <a:rPr lang="en-US" sz="1600" i="1">
                                    <a:solidFill>
                                      <a:schemeClr val="bg2"/>
                                    </a:solidFill>
                                    <a:latin typeface="Cambria Math" panose="02040503050406030204" pitchFamily="18" charset="0"/>
                                  </a:rPr>
                                  <m:t>𝑡</m:t>
                                </m:r>
                              </m:sub>
                            </m:sSub>
                            <m:r>
                              <a:rPr lang="en-US" sz="1600">
                                <a:solidFill>
                                  <a:schemeClr val="bg2"/>
                                </a:solidFill>
                                <a:latin typeface="Cambria Math" panose="02040503050406030204" pitchFamily="18" charset="0"/>
                              </a:rPr>
                              <m:t>,  &amp;                 </m:t>
                            </m:r>
                            <m:r>
                              <m:rPr>
                                <m:sty m:val="p"/>
                              </m:rPr>
                              <a:rPr lang="en-US" sz="1600">
                                <a:solidFill>
                                  <a:schemeClr val="bg2"/>
                                </a:solidFill>
                                <a:latin typeface="Cambria Math" panose="02040503050406030204" pitchFamily="18" charset="0"/>
                              </a:rPr>
                              <m:t>t</m:t>
                            </m:r>
                            <m:r>
                              <a:rPr lang="en-US" sz="1600">
                                <a:solidFill>
                                  <a:schemeClr val="bg2"/>
                                </a:solidFill>
                                <a:latin typeface="Cambria Math" panose="02040503050406030204" pitchFamily="18" charset="0"/>
                              </a:rPr>
                              <m:t>=1</m:t>
                            </m:r>
                          </m:e>
                          <m:e>
                            <m:f>
                              <m:fPr>
                                <m:ctrlPr>
                                  <a:rPr lang="en-US" sz="1600" i="1">
                                    <a:solidFill>
                                      <a:schemeClr val="bg2"/>
                                    </a:solidFill>
                                    <a:latin typeface="Cambria Math" panose="02040503050406030204" pitchFamily="18" charset="0"/>
                                  </a:rPr>
                                </m:ctrlPr>
                              </m:fPr>
                              <m:num>
                                <m:r>
                                  <a:rPr lang="en-US" sz="1600" i="1">
                                    <a:solidFill>
                                      <a:schemeClr val="bg2"/>
                                    </a:solidFill>
                                    <a:latin typeface="Cambria Math" panose="02040503050406030204" pitchFamily="18" charset="0"/>
                                  </a:rPr>
                                  <m:t>1</m:t>
                                </m:r>
                              </m:num>
                              <m:den>
                                <m:r>
                                  <a:rPr lang="en-US" sz="1600" i="1">
                                    <a:solidFill>
                                      <a:schemeClr val="bg2"/>
                                    </a:solidFill>
                                    <a:latin typeface="Cambria Math" panose="02040503050406030204" pitchFamily="18" charset="0"/>
                                  </a:rPr>
                                  <m:t>𝐶𝑜𝑛𝑡𝑟𝑎</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𝑆𝑖𝑧𝑒</m:t>
                                </m:r>
                              </m:den>
                            </m:f>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𝑇</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𝑇</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Sub>
                              </m:den>
                            </m:f>
                            <m:r>
                              <a:rPr lang="en-US" sz="1600" i="1">
                                <a:solidFill>
                                  <a:schemeClr val="bg2"/>
                                </a:solidFill>
                                <a:latin typeface="Cambria Math" panose="02040503050406030204" pitchFamily="18" charset="0"/>
                              </a:rPr>
                              <m:t>, </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Sub>
                          </m:e>
                          <m:e>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Sub>
                              </m:e>
                            </m:acc>
                            <m:r>
                              <a:rPr lang="en-US" sz="1600">
                                <a:solidFill>
                                  <a:schemeClr val="bg2"/>
                                </a:solidFill>
                                <a:latin typeface="Cambria Math" panose="02040503050406030204" pitchFamily="18" charset="0"/>
                              </a:rPr>
                              <m:t>, &amp;</m:t>
                            </m:r>
                            <m:r>
                              <a:rPr lang="en-US" sz="1600" i="1">
                                <a:solidFill>
                                  <a:schemeClr val="bg2"/>
                                </a:solidFill>
                                <a:latin typeface="Cambria Math" panose="02040503050406030204" pitchFamily="18" charset="0"/>
                              </a:rPr>
                              <m:t>                </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Sub>
                          </m:e>
                        </m:eqArr>
                      </m:e>
                    </m:d>
                  </m:oMath>
                </a14:m>
                <a:endParaRPr lang="en-US" sz="1600" dirty="0">
                  <a:solidFill>
                    <a:schemeClr val="bg2"/>
                  </a:solidFill>
                </a:endParaRPr>
              </a:p>
              <a:p>
                <a:pPr marL="285750" indent="-285750">
                  <a:buFont typeface="Arial" charset="0"/>
                  <a:buChar char="•"/>
                </a:pPr>
                <a:r>
                  <a:rPr lang="en-US" sz="1600" dirty="0">
                    <a:solidFill>
                      <a:schemeClr val="bg2"/>
                    </a:solidFill>
                  </a:rPr>
                  <a:t>Where:</a:t>
                </a: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𝑇</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 :</m:t>
                    </m:r>
                    <m:r>
                      <a:rPr lang="en-US" sz="1600" b="0" i="1" smtClean="0">
                        <a:solidFill>
                          <a:schemeClr val="bg2"/>
                        </a:solidFill>
                        <a:latin typeface="Cambria Math" panose="02040503050406030204" pitchFamily="18" charset="0"/>
                      </a:rPr>
                      <m:t>𝑇𝑜𝑡𝑎𝑙</m:t>
                    </m:r>
                    <m:r>
                      <a:rPr lang="en-US" sz="1600" b="0" i="1" smtClean="0">
                        <a:solidFill>
                          <a:schemeClr val="bg2"/>
                        </a:solidFill>
                        <a:latin typeface="Cambria Math" panose="02040503050406030204" pitchFamily="18" charset="0"/>
                      </a:rPr>
                      <m:t> </m:t>
                    </m:r>
                    <m:r>
                      <a:rPr lang="en-US" sz="1600" b="0" i="1" smtClean="0">
                        <a:solidFill>
                          <a:schemeClr val="bg2"/>
                        </a:solidFill>
                        <a:latin typeface="Cambria Math" panose="02040503050406030204" pitchFamily="18" charset="0"/>
                      </a:rPr>
                      <m:t>𝑡𝑟𝑎𝑑𝑒</m:t>
                    </m:r>
                    <m:r>
                      <a:rPr lang="en-US" sz="1600" i="1">
                        <a:solidFill>
                          <a:schemeClr val="bg2"/>
                        </a:solidFill>
                        <a:latin typeface="Cambria Math" panose="02040503050406030204" pitchFamily="18" charset="0"/>
                      </a:rPr>
                      <m:t> </m:t>
                    </m:r>
                    <m:r>
                      <a:rPr lang="en-US" sz="1600" b="0" i="1" smtClean="0">
                        <a:solidFill>
                          <a:schemeClr val="bg2"/>
                        </a:solidFill>
                        <a:latin typeface="Cambria Math" panose="02040503050406030204" pitchFamily="18" charset="0"/>
                      </a:rPr>
                      <m:t>𝑣</m:t>
                    </m:r>
                    <m:r>
                      <a:rPr lang="en-US" sz="1600" i="1">
                        <a:solidFill>
                          <a:schemeClr val="bg2"/>
                        </a:solidFill>
                        <a:latin typeface="Cambria Math" panose="02040503050406030204" pitchFamily="18" charset="0"/>
                      </a:rPr>
                      <m:t>𝑎𝑙𝑢𝑒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𝑎𝑡</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𝑡𝑖𝑚𝑒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m:t>
                    </m:r>
                  </m:oMath>
                </a14:m>
                <a:endParaRPr lang="en-US" sz="1600" dirty="0">
                  <a:solidFill>
                    <a:schemeClr val="bg2"/>
                  </a:solidFill>
                </a:endParaRP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 :</m:t>
                    </m:r>
                    <m:r>
                      <a:rPr lang="en-US" sz="1600" b="0" i="1" smtClean="0">
                        <a:solidFill>
                          <a:schemeClr val="bg2"/>
                        </a:solidFill>
                        <a:latin typeface="Cambria Math" panose="02040503050406030204" pitchFamily="18" charset="0"/>
                      </a:rPr>
                      <m:t>𝑇𝑜𝑡𝑎𝑙</m:t>
                    </m:r>
                    <m:r>
                      <a:rPr lang="en-US" sz="1600" b="0" i="1" smtClean="0">
                        <a:solidFill>
                          <a:schemeClr val="bg2"/>
                        </a:solidFill>
                        <a:latin typeface="Cambria Math" panose="02040503050406030204" pitchFamily="18" charset="0"/>
                      </a:rPr>
                      <m:t> </m:t>
                    </m:r>
                    <m:r>
                      <a:rPr lang="en-US" sz="1600" b="0" i="1" smtClean="0">
                        <a:solidFill>
                          <a:schemeClr val="bg2"/>
                        </a:solidFill>
                        <a:latin typeface="Cambria Math" panose="02040503050406030204" pitchFamily="18" charset="0"/>
                      </a:rPr>
                      <m:t>𝑡𝑟𝑎𝑛𝑠𝑎𝑐𝑡𝑖𝑜𝑛</m:t>
                    </m:r>
                    <m:r>
                      <a:rPr lang="en-US" sz="1600" i="1">
                        <a:solidFill>
                          <a:schemeClr val="bg2"/>
                        </a:solidFill>
                        <a:latin typeface="Cambria Math" panose="02040503050406030204" pitchFamily="18" charset="0"/>
                      </a:rPr>
                      <m:t> </m:t>
                    </m:r>
                    <m:r>
                      <a:rPr lang="en-US" sz="1600" b="0" i="1" smtClean="0">
                        <a:solidFill>
                          <a:schemeClr val="bg2"/>
                        </a:solidFill>
                        <a:latin typeface="Cambria Math" panose="02040503050406030204" pitchFamily="18" charset="0"/>
                      </a:rPr>
                      <m:t>𝑣</m:t>
                    </m:r>
                    <m:r>
                      <a:rPr lang="en-US" sz="1600" i="1">
                        <a:solidFill>
                          <a:schemeClr val="bg2"/>
                        </a:solidFill>
                        <a:latin typeface="Cambria Math" panose="02040503050406030204" pitchFamily="18" charset="0"/>
                      </a:rPr>
                      <m:t>𝑜𝑙𝑢𝑚𝑒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𝑎𝑡</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𝑡𝑖𝑚𝑒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m:t>
                    </m:r>
                  </m:oMath>
                </a14:m>
                <a:endParaRPr lang="en-US" sz="1600" dirty="0">
                  <a:solidFill>
                    <a:schemeClr val="bg2"/>
                  </a:solidFill>
                </a:endParaRP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𝑀</m:t>
                        </m:r>
                      </m:e>
                      <m:sub>
                        <m:r>
                          <a:rPr lang="en-US" sz="1600" i="1">
                            <a:solidFill>
                              <a:schemeClr val="bg2"/>
                            </a:solidFill>
                            <a:latin typeface="Cambria Math" panose="02040503050406030204" pitchFamily="18" charset="0"/>
                          </a:rPr>
                          <m:t>𝑡</m:t>
                        </m:r>
                      </m:sub>
                    </m:sSub>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Mid</m:t>
                    </m:r>
                    <m:r>
                      <a:rPr lang="en-US" sz="1600">
                        <a:solidFill>
                          <a:schemeClr val="bg2"/>
                        </a:solidFill>
                        <a:latin typeface="Cambria Math" panose="02040503050406030204" pitchFamily="18" charset="0"/>
                      </a:rPr>
                      <m:t> </m:t>
                    </m:r>
                    <m:r>
                      <m:rPr>
                        <m:sty m:val="p"/>
                      </m:rPr>
                      <a:rPr lang="en-US" sz="1600" b="0" i="0" smtClean="0">
                        <a:solidFill>
                          <a:schemeClr val="bg2"/>
                        </a:solidFill>
                        <a:latin typeface="Cambria Math" panose="02040503050406030204" pitchFamily="18" charset="0"/>
                      </a:rPr>
                      <m:t>p</m:t>
                    </m:r>
                    <m:r>
                      <m:rPr>
                        <m:sty m:val="p"/>
                      </m:rPr>
                      <a:rPr lang="en-US" sz="1600">
                        <a:solidFill>
                          <a:schemeClr val="bg2"/>
                        </a:solidFill>
                        <a:latin typeface="Cambria Math" panose="02040503050406030204" pitchFamily="18" charset="0"/>
                      </a:rPr>
                      <m:t>rice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at</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time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m:t>
                    </m:r>
                  </m:oMath>
                </a14:m>
                <a:endParaRPr lang="en-US" sz="1600" dirty="0">
                  <a:solidFill>
                    <a:schemeClr val="bg2"/>
                  </a:solidFill>
                </a:endParaRPr>
              </a:p>
              <a:p>
                <a:pPr marL="285750" indent="-285750">
                  <a:buFont typeface="Arial" charset="0"/>
                  <a:buChar char="•"/>
                </a:pPr>
                <a14:m>
                  <m:oMath xmlns:m="http://schemas.openxmlformats.org/officeDocument/2006/math">
                    <m:r>
                      <m:rPr>
                        <m:sty m:val="p"/>
                      </m:rPr>
                      <a:rPr lang="en-US" sz="1600">
                        <a:solidFill>
                          <a:schemeClr val="bg2"/>
                        </a:solidFill>
                        <a:latin typeface="Cambria Math" panose="02040503050406030204" pitchFamily="18" charset="0"/>
                      </a:rPr>
                      <m:t>Contra</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Size</m:t>
                    </m:r>
                    <m:r>
                      <a:rPr lang="en-US" sz="1600">
                        <a:solidFill>
                          <a:schemeClr val="bg2"/>
                        </a:solidFill>
                        <a:latin typeface="Cambria Math" panose="02040503050406030204" pitchFamily="18" charset="0"/>
                      </a:rPr>
                      <m:t>:</m:t>
                    </m:r>
                    <m:r>
                      <m:rPr>
                        <m:sty m:val="p"/>
                      </m:rPr>
                      <a:rPr lang="en-US" sz="1600">
                        <a:solidFill>
                          <a:schemeClr val="bg2"/>
                        </a:solidFill>
                        <a:latin typeface="Cambria Math" panose="02040503050406030204" pitchFamily="18" charset="0"/>
                      </a:rPr>
                      <m:t>The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trade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size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per</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contract</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for</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the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given</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futures</m:t>
                    </m:r>
                    <m:r>
                      <a:rPr lang="en-US" sz="1600">
                        <a:solidFill>
                          <a:schemeClr val="bg2"/>
                        </a:solidFill>
                        <a:latin typeface="Cambria Math" panose="02040503050406030204" pitchFamily="18" charset="0"/>
                      </a:rPr>
                      <m:t>.</m:t>
                    </m:r>
                  </m:oMath>
                </a14:m>
                <a:endParaRPr lang="en-US" sz="1600" dirty="0">
                  <a:solidFill>
                    <a:schemeClr val="bg2"/>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r>
                  <a:rPr lang="en-US" sz="1600" dirty="0">
                    <a:solidFill>
                      <a:schemeClr val="tx1">
                        <a:lumMod val="85000"/>
                        <a:lumOff val="15000"/>
                      </a:schemeClr>
                    </a:solidFill>
                  </a:rPr>
                  <a:t>   </a:t>
                </a:r>
              </a:p>
              <a:p>
                <a:pPr marL="285750" indent="-285750">
                  <a:buFont typeface="Arial" charset="0"/>
                  <a:buChar char="•"/>
                </a:pPr>
                <a:endParaRPr lang="en-US" sz="1600" i="1"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494469" y="768236"/>
                <a:ext cx="7699972" cy="3966851"/>
              </a:xfrm>
              <a:blipFill>
                <a:blip r:embed="rId2"/>
                <a:stretch>
                  <a:fillRect l="-475" b="-30415"/>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EF51678F-C5EA-499C-A870-E9F839801F3B}"/>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Mid Price Basis (MPB)</a:t>
            </a:r>
          </a:p>
        </p:txBody>
      </p:sp>
    </p:spTree>
    <p:extLst>
      <p:ext uri="{BB962C8B-B14F-4D97-AF65-F5344CB8AC3E}">
        <p14:creationId xmlns:p14="http://schemas.microsoft.com/office/powerpoint/2010/main" val="28022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707788" y="920318"/>
                <a:ext cx="6821786" cy="4229100"/>
              </a:xfrm>
            </p:spPr>
            <p:txBody>
              <a:bodyPr>
                <a:noAutofit/>
              </a:bodyPr>
              <a:lstStyle/>
              <a:p>
                <a:pPr marL="285750" indent="-285750">
                  <a:buFont typeface="Arial" charset="0"/>
                  <a:buChar char="•"/>
                </a:pPr>
                <a:r>
                  <a:rPr lang="en-US" sz="1600" dirty="0">
                    <a:solidFill>
                      <a:schemeClr val="bg2"/>
                    </a:solidFill>
                  </a:rPr>
                  <a:t>Having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smtClean="0">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r>
                  <a:rPr lang="en-US" sz="1600" dirty="0">
                    <a:solidFill>
                      <a:schemeClr val="bg2"/>
                    </a:solidFill>
                  </a:rPr>
                  <a:t> , we now define </a:t>
                </a: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endParaRPr lang="en-US" sz="1600" dirty="0">
                  <a:solidFill>
                    <a:schemeClr val="bg2"/>
                  </a:solidFill>
                </a:endParaRP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r>
                  <a:rPr lang="en-US" sz="1600" dirty="0">
                    <a:solidFill>
                      <a:schemeClr val="bg2"/>
                    </a:solidFill>
                  </a:rPr>
                  <a:t>:   Mid Price Basis (MPB)</a:t>
                </a:r>
              </a:p>
              <a:p>
                <a:pPr lvl="1">
                  <a:buNone/>
                </a:pPr>
                <a14:m>
                  <m:oMathPara xmlns:m="http://schemas.openxmlformats.org/officeDocument/2006/math">
                    <m:oMathParaPr>
                      <m:jc m:val="centerGroup"/>
                    </m:oMathParaPr>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r>
                        <a:rPr lang="en-US" sz="1600" i="1">
                          <a:solidFill>
                            <a:schemeClr val="bg2"/>
                          </a:solidFill>
                          <a:latin typeface="Cambria Math" panose="02040503050406030204" pitchFamily="18" charset="0"/>
                        </a:rPr>
                        <m:t>−</m:t>
                      </m:r>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𝑀</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𝑀</m:t>
                              </m:r>
                            </m:e>
                            <m:sub>
                              <m:r>
                                <a:rPr lang="en-US" sz="1600" i="1">
                                  <a:solidFill>
                                    <a:schemeClr val="bg2"/>
                                  </a:solidFill>
                                  <a:latin typeface="Cambria Math" panose="02040503050406030204" pitchFamily="18" charset="0"/>
                                </a:rPr>
                                <m:t>𝑡</m:t>
                              </m:r>
                            </m:sub>
                          </m:sSub>
                        </m:num>
                        <m:den>
                          <m:r>
                            <a:rPr lang="en-US" sz="1600" i="1">
                              <a:solidFill>
                                <a:schemeClr val="bg2"/>
                              </a:solidFill>
                              <a:latin typeface="Cambria Math" panose="02040503050406030204" pitchFamily="18" charset="0"/>
                            </a:rPr>
                            <m:t>2</m:t>
                          </m:r>
                        </m:den>
                      </m:f>
                      <m:r>
                        <a:rPr lang="en-US" sz="1600" i="1">
                          <a:solidFill>
                            <a:schemeClr val="bg2"/>
                          </a:solidFill>
                          <a:latin typeface="Cambria Math" panose="02040503050406030204" pitchFamily="18" charset="0"/>
                        </a:rPr>
                        <m:t>=</m:t>
                      </m:r>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r>
                        <a:rPr lang="en-US" sz="1600" i="1">
                          <a:solidFill>
                            <a:schemeClr val="bg2"/>
                          </a:solidFill>
                          <a:latin typeface="Cambria Math" panose="02040503050406030204" pitchFamily="18" charset="0"/>
                        </a:rPr>
                        <m:t>−</m:t>
                      </m:r>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𝑀</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m:oMathPara>
                </a14:m>
                <a:endParaRPr lang="en-US" sz="1200" dirty="0">
                  <a:solidFill>
                    <a:schemeClr val="bg2"/>
                  </a:solidFill>
                </a:endParaRPr>
              </a:p>
              <a:p>
                <a:pPr>
                  <a:buNone/>
                </a:pPr>
                <a:r>
                  <a:rPr lang="en-US" sz="1600" dirty="0">
                    <a:solidFill>
                      <a:schemeClr val="bg2"/>
                    </a:solidFill>
                  </a:rPr>
                  <a:t>Where:</a:t>
                </a: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𝑀</m:t>
                        </m:r>
                      </m:e>
                      <m:sub>
                        <m:r>
                          <a:rPr lang="en-US" sz="1600" i="1">
                            <a:solidFill>
                              <a:schemeClr val="bg2"/>
                            </a:solidFill>
                            <a:latin typeface="Cambria Math" panose="02040503050406030204" pitchFamily="18" charset="0"/>
                          </a:rPr>
                          <m:t>𝑡</m:t>
                        </m:r>
                      </m:sub>
                    </m:sSub>
                    <m:r>
                      <a:rPr lang="en-US" sz="1600">
                        <a:solidFill>
                          <a:schemeClr val="bg2"/>
                        </a:solidFill>
                        <a:latin typeface="Cambria Math" panose="02040503050406030204" pitchFamily="18" charset="0"/>
                      </a:rPr>
                      <m:t> :</m:t>
                    </m:r>
                    <m:r>
                      <a:rPr lang="en-US" sz="1600" b="0" i="0" smtClean="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Mid</m:t>
                    </m:r>
                    <m:r>
                      <a:rPr lang="en-US" sz="1600">
                        <a:solidFill>
                          <a:schemeClr val="bg2"/>
                        </a:solidFill>
                        <a:latin typeface="Cambria Math" panose="02040503050406030204" pitchFamily="18" charset="0"/>
                      </a:rPr>
                      <m:t> </m:t>
                    </m:r>
                    <m:r>
                      <m:rPr>
                        <m:sty m:val="p"/>
                      </m:rPr>
                      <a:rPr lang="en-US" sz="1600" b="0" i="0" smtClean="0">
                        <a:solidFill>
                          <a:schemeClr val="bg2"/>
                        </a:solidFill>
                        <a:latin typeface="Cambria Math" panose="02040503050406030204" pitchFamily="18" charset="0"/>
                      </a:rPr>
                      <m:t>p</m:t>
                    </m:r>
                    <m:r>
                      <m:rPr>
                        <m:sty m:val="p"/>
                      </m:rPr>
                      <a:rPr lang="en-US" sz="1600">
                        <a:solidFill>
                          <a:schemeClr val="bg2"/>
                        </a:solidFill>
                        <a:latin typeface="Cambria Math" panose="02040503050406030204" pitchFamily="18" charset="0"/>
                      </a:rPr>
                      <m:t>rice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at</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time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m:t>
                    </m:r>
                  </m:oMath>
                </a14:m>
                <a:endParaRPr lang="en-US" sz="1600" dirty="0">
                  <a:solidFill>
                    <a:schemeClr val="bg2"/>
                  </a:solidFill>
                </a:endParaRP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𝑇𝑃</m:t>
                            </m:r>
                          </m:e>
                        </m:acc>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𝐴𝑣𝑒𝑟</m:t>
                    </m:r>
                    <m:r>
                      <a:rPr lang="en-US" sz="1600" b="0" i="1" smtClean="0">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𝑡𝑟𝑎𝑑𝑒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𝑝𝑟𝑖𝑐𝑒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𝑖𝑛</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oMath>
                </a14:m>
                <a:endParaRPr lang="en-US" sz="1600" dirty="0">
                  <a:solidFill>
                    <a:schemeClr val="bg2"/>
                  </a:solidFill>
                </a:endParaRP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𝑀𝑃</m:t>
                            </m:r>
                          </m:e>
                        </m:acc>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𝐴𝑣𝑒𝑟</m:t>
                    </m:r>
                    <m:r>
                      <a:rPr lang="en-US" sz="1600" b="0" i="1" smtClean="0">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𝑚𝑖𝑑</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𝑝𝑟𝑖𝑐𝑒</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𝑖𝑛</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r>
                      <a:rPr lang="en-US" sz="1600" i="1">
                        <a:solidFill>
                          <a:schemeClr val="bg2"/>
                        </a:solidFill>
                        <a:latin typeface="Cambria Math" panose="02040503050406030204" pitchFamily="18" charset="0"/>
                      </a:rPr>
                      <m:t>𝑡</m:t>
                    </m:r>
                    <m:r>
                      <a:rPr lang="en-US" sz="1600" i="1" smtClean="0">
                        <a:solidFill>
                          <a:schemeClr val="bg2"/>
                        </a:solidFill>
                        <a:latin typeface="Cambria Math" panose="02040503050406030204" pitchFamily="18" charset="0"/>
                      </a:rPr>
                      <m:t>]</m:t>
                    </m:r>
                  </m:oMath>
                </a14:m>
                <a:endParaRPr lang="en-US" sz="1600" i="1"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707788" y="920318"/>
                <a:ext cx="6821786" cy="4229100"/>
              </a:xfrm>
              <a:blipFill>
                <a:blip r:embed="rId2"/>
                <a:stretch>
                  <a:fillRect l="-536"/>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1FD02425-07BF-4276-A888-861BB57896BF}"/>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Mid Price Basis (MPB)</a:t>
            </a:r>
          </a:p>
        </p:txBody>
      </p:sp>
    </p:spTree>
    <p:extLst>
      <p:ext uri="{BB962C8B-B14F-4D97-AF65-F5344CB8AC3E}">
        <p14:creationId xmlns:p14="http://schemas.microsoft.com/office/powerpoint/2010/main" val="673927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742385" y="834629"/>
                <a:ext cx="6658541" cy="4857750"/>
              </a:xfrm>
            </p:spPr>
            <p:txBody>
              <a:bodyPr>
                <a:noAutofit/>
              </a:bodyPr>
              <a:lstStyle/>
              <a:p>
                <a:pPr marL="285750" indent="-285750">
                  <a:buFont typeface="Arial" charset="0"/>
                  <a:buChar char="•"/>
                </a:pPr>
                <a14:m>
                  <m:oMath xmlns:m="http://schemas.openxmlformats.org/officeDocument/2006/math">
                    <m:sSub>
                      <m:sSubPr>
                        <m:ctrlPr>
                          <a:rPr lang="en-US" sz="1600" i="1" smtClean="0">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r>
                  <a:rPr lang="en-US" sz="1600" dirty="0">
                    <a:solidFill>
                      <a:schemeClr val="bg2"/>
                    </a:solidFill>
                  </a:rPr>
                  <a:t>:   Mid Price Basis (MPB)</a:t>
                </a: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r>
                      <a:rPr lang="en-US" sz="1600" i="1">
                        <a:solidFill>
                          <a:schemeClr val="bg2"/>
                        </a:solidFill>
                        <a:latin typeface="Cambria Math" panose="02040503050406030204" pitchFamily="18" charset="0"/>
                      </a:rPr>
                      <m:t>−</m:t>
                    </m:r>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𝑀</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endParaRPr lang="en-US" sz="1600" i="1" dirty="0">
                  <a:solidFill>
                    <a:schemeClr val="bg2"/>
                  </a:solidFill>
                  <a:latin typeface="Cambria Math" panose="02040503050406030204" pitchFamily="18" charset="0"/>
                </a:endParaRP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r>
                  <a:rPr lang="en-US" sz="1600" dirty="0">
                    <a:solidFill>
                      <a:schemeClr val="bg2"/>
                    </a:solidFill>
                  </a:rPr>
                  <a:t> can be the important indicator for the price change. (It has the mean reversion property)</a:t>
                </a:r>
              </a:p>
              <a:p>
                <a:pPr marL="285750" indent="-285750">
                  <a:buFont typeface="Arial" charset="0"/>
                  <a:buChar char="•"/>
                </a:pPr>
                <a:r>
                  <a:rPr lang="en-US" sz="1600" dirty="0">
                    <a:solidFill>
                      <a:schemeClr val="bg2"/>
                    </a:solidFill>
                  </a:rPr>
                  <a:t>If </a:t>
                </a: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r>
                  <a:rPr lang="en-US" sz="1600" dirty="0">
                    <a:solidFill>
                      <a:schemeClr val="bg2"/>
                    </a:solidFill>
                  </a:rPr>
                  <a:t> is positive, then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r>
                  <a:rPr lang="en-US" sz="1600" dirty="0">
                    <a:solidFill>
                      <a:schemeClr val="bg2"/>
                    </a:solidFill>
                  </a:rPr>
                  <a:t> should be greater than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𝑀</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r>
                  <a:rPr lang="en-US" sz="1600" dirty="0">
                    <a:solidFill>
                      <a:schemeClr val="bg2"/>
                    </a:solidFill>
                  </a:rPr>
                  <a:t>, indicating that transaction is mainly powered by buy side.</a:t>
                </a:r>
              </a:p>
              <a:p>
                <a:pPr marL="285750" indent="-285750">
                  <a:buFont typeface="Arial" charset="0"/>
                  <a:buChar char="•"/>
                </a:pPr>
                <a:r>
                  <a:rPr lang="en-US" sz="1600" dirty="0">
                    <a:solidFill>
                      <a:schemeClr val="bg2"/>
                    </a:solidFill>
                  </a:rPr>
                  <a:t>If </a:t>
                </a: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r>
                  <a:rPr lang="en-US" sz="1600" dirty="0">
                    <a:solidFill>
                      <a:schemeClr val="bg2"/>
                    </a:solidFill>
                  </a:rPr>
                  <a:t> is negative, then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𝑇</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r>
                  <a:rPr lang="en-US" sz="1600" dirty="0">
                    <a:solidFill>
                      <a:schemeClr val="bg2"/>
                    </a:solidFill>
                  </a:rPr>
                  <a:t> should be lesser than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rPr>
                          <m:t>𝑀</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Sub>
                      </m:e>
                    </m:acc>
                  </m:oMath>
                </a14:m>
                <a:r>
                  <a:rPr lang="en-US" sz="1600" dirty="0">
                    <a:solidFill>
                      <a:schemeClr val="bg2"/>
                    </a:solidFill>
                  </a:rPr>
                  <a:t>, indicating that transaction is mainly powered by sell side.</a:t>
                </a: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r>
                  <a:rPr lang="en-US" sz="1600" dirty="0">
                    <a:solidFill>
                      <a:schemeClr val="tx1">
                        <a:lumMod val="85000"/>
                        <a:lumOff val="15000"/>
                      </a:schemeClr>
                    </a:solidFill>
                  </a:rPr>
                  <a:t>   </a:t>
                </a: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i="1"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742385" y="834629"/>
                <a:ext cx="6658541" cy="4857750"/>
              </a:xfrm>
              <a:blipFill>
                <a:blip r:embed="rId2"/>
                <a:stretch>
                  <a:fillRect l="-641"/>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7" name="Title 1">
            <a:extLst>
              <a:ext uri="{FF2B5EF4-FFF2-40B4-BE49-F238E27FC236}">
                <a16:creationId xmlns:a16="http://schemas.microsoft.com/office/drawing/2014/main" id="{6EC6A076-B156-438D-BE3F-A66DDB11BF7D}"/>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Mid Price Basis (MPB)</a:t>
            </a:r>
          </a:p>
        </p:txBody>
      </p:sp>
    </p:spTree>
    <p:extLst>
      <p:ext uri="{BB962C8B-B14F-4D97-AF65-F5344CB8AC3E}">
        <p14:creationId xmlns:p14="http://schemas.microsoft.com/office/powerpoint/2010/main" val="876805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751439" y="1310490"/>
                <a:ext cx="7350282" cy="3680222"/>
              </a:xfrm>
            </p:spPr>
            <p:txBody>
              <a:bodyPr/>
              <a:lstStyle/>
              <a:p>
                <a:pPr marL="285750" indent="-285750">
                  <a:buFont typeface="Arial" charset="0"/>
                  <a:buChar char="•"/>
                </a:pPr>
                <a:r>
                  <a:rPr lang="en-US" sz="1600" dirty="0">
                    <a:solidFill>
                      <a:schemeClr val="bg2"/>
                    </a:solidFill>
                  </a:rPr>
                  <a:t>With the new indicators: Order Imbalance Ratio (OIR) and Mid Price Basis (MPB), we can modify our model.</a:t>
                </a:r>
              </a:p>
              <a:p>
                <a:pPr marL="285750" indent="-285750">
                  <a:buFont typeface="Arial" charset="0"/>
                  <a:buChar char="•"/>
                </a:pPr>
                <a:r>
                  <a:rPr lang="en-US" sz="1600" dirty="0">
                    <a:solidFill>
                      <a:schemeClr val="bg2"/>
                    </a:solidFill>
                  </a:rPr>
                  <a:t>The new linear regression model:</a:t>
                </a:r>
              </a:p>
              <a:p>
                <a:pPr>
                  <a:buNone/>
                </a:pPr>
                <a:r>
                  <a:rPr lang="en-US" sz="1600" dirty="0">
                    <a:solidFill>
                      <a:schemeClr val="bg2"/>
                    </a:solidFill>
                  </a:rPr>
                  <a:t>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0</m:t>
                        </m:r>
                      </m:sub>
                    </m:sSub>
                    <m:r>
                      <a:rPr lang="en-US" sz="1600" i="1">
                        <a:solidFill>
                          <a:schemeClr val="bg2"/>
                        </a:solidFill>
                        <a:latin typeface="Cambria Math" panose="02040503050406030204" pitchFamily="18" charset="0"/>
                      </a:rPr>
                      <m:t>+</m:t>
                    </m:r>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𝑉𝑂𝐼</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i="1">
                        <a:solidFill>
                          <a:schemeClr val="bg2"/>
                        </a:solidFill>
                        <a:latin typeface="Cambria Math" panose="02040503050406030204" pitchFamily="18" charset="0"/>
                      </a:rPr>
                      <m:t>+</m:t>
                    </m:r>
                  </m:oMath>
                </a14:m>
                <a:r>
                  <a:rPr lang="en-US" sz="1600" dirty="0">
                    <a:solidFill>
                      <a:schemeClr val="bg2"/>
                    </a:solidFill>
                  </a:rPr>
                  <a:t> </a:t>
                </a:r>
                <a14:m>
                  <m:oMath xmlns:m="http://schemas.openxmlformats.org/officeDocument/2006/math">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ea typeface="Cambria Math" panose="02040503050406030204" pitchFamily="18" charset="0"/>
                              </a:rPr>
                              <m:t>𝜌</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𝜌</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𝑅</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𝜖</m:t>
                        </m:r>
                      </m:e>
                      <m:sub>
                        <m:r>
                          <a:rPr lang="en-US" sz="1600" i="1">
                            <a:solidFill>
                              <a:schemeClr val="bg2"/>
                            </a:solidFill>
                            <a:latin typeface="Cambria Math" panose="02040503050406030204" pitchFamily="18" charset="0"/>
                          </a:rPr>
                          <m:t>𝑡</m:t>
                        </m:r>
                      </m:sub>
                    </m:sSub>
                  </m:oMath>
                </a14:m>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pPr marL="285750" indent="-285750">
                  <a:buFont typeface="Arial" charset="0"/>
                  <a:buChar char="•"/>
                </a:pPr>
                <a:endParaRPr lang="en-US" sz="1600" i="1" dirty="0"/>
              </a:p>
              <a:p>
                <a:pPr marL="285750" indent="-285750">
                  <a:buFont typeface="Arial" charset="0"/>
                  <a:buChar char="•"/>
                </a:pPr>
                <a:endParaRPr lang="en-US" sz="1600" dirty="0"/>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751439" y="1310490"/>
                <a:ext cx="7350282" cy="3680222"/>
              </a:xfrm>
              <a:blipFill>
                <a:blip r:embed="rId2"/>
                <a:stretch>
                  <a:fillRect l="-498"/>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AF1F903C-4B38-4FD6-A61E-1D8707B7B38F}"/>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Improved Model</a:t>
            </a:r>
          </a:p>
        </p:txBody>
      </p:sp>
    </p:spTree>
    <p:extLst>
      <p:ext uri="{BB962C8B-B14F-4D97-AF65-F5344CB8AC3E}">
        <p14:creationId xmlns:p14="http://schemas.microsoft.com/office/powerpoint/2010/main" val="43807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452674" y="1063229"/>
                <a:ext cx="7829550" cy="4286250"/>
              </a:xfrm>
            </p:spPr>
            <p:txBody>
              <a:bodyPr/>
              <a:lstStyle/>
              <a:p>
                <a:pPr marL="285750" indent="-285750">
                  <a:buFont typeface="Arial" charset="0"/>
                  <a:buChar char="•"/>
                </a:pPr>
                <a:r>
                  <a:rPr lang="en-US" sz="1600" dirty="0">
                    <a:solidFill>
                      <a:schemeClr val="bg2"/>
                    </a:solidFill>
                  </a:rPr>
                  <a:t>For:</a:t>
                </a:r>
                <a:r>
                  <a:rPr lang="zh-CN" altLang="en-US" sz="1600" dirty="0">
                    <a:solidFill>
                      <a:schemeClr val="bg2"/>
                    </a:solidFill>
                  </a:rPr>
                  <a:t>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0</m:t>
                        </m:r>
                      </m:sub>
                    </m:sSub>
                    <m:r>
                      <a:rPr lang="en-US" sz="1600" i="1">
                        <a:solidFill>
                          <a:schemeClr val="bg2"/>
                        </a:solidFill>
                        <a:latin typeface="Cambria Math" panose="02040503050406030204" pitchFamily="18" charset="0"/>
                      </a:rPr>
                      <m:t>+</m:t>
                    </m:r>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𝑉𝑂𝐼</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i="1">
                        <a:solidFill>
                          <a:schemeClr val="bg2"/>
                        </a:solidFill>
                        <a:latin typeface="Cambria Math" panose="02040503050406030204" pitchFamily="18" charset="0"/>
                      </a:rPr>
                      <m:t>+</m:t>
                    </m:r>
                  </m:oMath>
                </a14:m>
                <a:r>
                  <a:rPr lang="en-US" sz="1600" dirty="0">
                    <a:solidFill>
                      <a:schemeClr val="bg2"/>
                    </a:solidFill>
                  </a:rPr>
                  <a:t> </a:t>
                </a:r>
                <a14:m>
                  <m:oMath xmlns:m="http://schemas.openxmlformats.org/officeDocument/2006/math">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ea typeface="Cambria Math" panose="02040503050406030204" pitchFamily="18" charset="0"/>
                              </a:rPr>
                              <m:t>𝜌</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𝜌</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𝑅</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𝜖</m:t>
                        </m:r>
                      </m:e>
                      <m:sub>
                        <m:r>
                          <a:rPr lang="en-US" sz="1600" i="1">
                            <a:solidFill>
                              <a:schemeClr val="bg2"/>
                            </a:solidFill>
                            <a:latin typeface="Cambria Math" panose="02040503050406030204" pitchFamily="18" charset="0"/>
                          </a:rPr>
                          <m:t>𝑡</m:t>
                        </m:r>
                      </m:sub>
                    </m:sSub>
                  </m:oMath>
                </a14:m>
                <a:endParaRPr lang="en-US" sz="1600" dirty="0">
                  <a:solidFill>
                    <a:schemeClr val="bg2"/>
                  </a:solidFill>
                </a:endParaRPr>
              </a:p>
              <a:p>
                <a:pPr>
                  <a:buNone/>
                </a:pPr>
                <a:r>
                  <a:rPr lang="en-US" sz="1600" dirty="0">
                    <a:solidFill>
                      <a:schemeClr val="bg2"/>
                    </a:solidFill>
                  </a:rPr>
                  <a:t>      </a:t>
                </a:r>
              </a:p>
              <a:p>
                <a:pPr>
                  <a:buNone/>
                </a:pPr>
                <a:r>
                  <a:rPr lang="en-US" sz="1600" dirty="0">
                    <a:solidFill>
                      <a:schemeClr val="bg2"/>
                    </a:solidFill>
                  </a:rPr>
                  <a:t>Here:</a:t>
                </a:r>
              </a:p>
              <a:p>
                <a:pPr marL="285750" indent="-285750">
                  <a:buFont typeface="Arial" charset="0"/>
                  <a:buChar char="•"/>
                </a:pPr>
                <a:r>
                  <a:rPr lang="en-US" sz="1600" dirty="0">
                    <a:solidFill>
                      <a:schemeClr val="bg2"/>
                    </a:solidFill>
                  </a:rPr>
                  <a:t>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ea typeface="Cambria Math" panose="02040503050406030204" pitchFamily="18" charset="0"/>
                      </a:rPr>
                      <m:t>=</m:t>
                    </m:r>
                    <m:f>
                      <m:fPr>
                        <m:ctrlPr>
                          <a:rPr lang="en-US" sz="1600" i="1">
                            <a:solidFill>
                              <a:schemeClr val="bg2"/>
                            </a:solidFill>
                            <a:latin typeface="Cambria Math" panose="02040503050406030204" pitchFamily="18" charset="0"/>
                            <a:ea typeface="Cambria Math" panose="02040503050406030204" pitchFamily="18" charset="0"/>
                          </a:rPr>
                        </m:ctrlPr>
                      </m:fPr>
                      <m:num>
                        <m:r>
                          <a:rPr lang="en-US" sz="1600" i="1">
                            <a:solidFill>
                              <a:schemeClr val="bg2"/>
                            </a:solidFill>
                            <a:latin typeface="Cambria Math" panose="02040503050406030204" pitchFamily="18" charset="0"/>
                            <a:ea typeface="Cambria Math" panose="02040503050406030204" pitchFamily="18" charset="0"/>
                          </a:rPr>
                          <m:t>1</m:t>
                        </m:r>
                      </m:num>
                      <m:den>
                        <m:r>
                          <a:rPr lang="en-US" sz="1600" i="1">
                            <a:solidFill>
                              <a:schemeClr val="bg2"/>
                            </a:solidFill>
                            <a:latin typeface="Cambria Math" panose="02040503050406030204" pitchFamily="18" charset="0"/>
                            <a:ea typeface="Cambria Math" panose="02040503050406030204" pitchFamily="18" charset="0"/>
                          </a:rPr>
                          <m:t>𝑘</m:t>
                        </m:r>
                      </m:den>
                    </m:f>
                    <m:nary>
                      <m:naryPr>
                        <m:chr m:val="∑"/>
                        <m:ctrlPr>
                          <a:rPr lang="en-US" sz="1600" i="1">
                            <a:solidFill>
                              <a:schemeClr val="bg2"/>
                            </a:solidFill>
                            <a:latin typeface="Cambria Math" panose="02040503050406030204" pitchFamily="18" charset="0"/>
                            <a:ea typeface="Cambria Math" panose="02040503050406030204" pitchFamily="18" charset="0"/>
                          </a:rPr>
                        </m:ctrlPr>
                      </m:naryPr>
                      <m:sub>
                        <m:r>
                          <m:rPr>
                            <m:brk m:alnAt="23"/>
                          </m:rPr>
                          <a:rPr lang="en-US" sz="1600" i="1">
                            <a:solidFill>
                              <a:schemeClr val="bg2"/>
                            </a:solidFill>
                            <a:latin typeface="Cambria Math" panose="02040503050406030204" pitchFamily="18" charset="0"/>
                            <a:ea typeface="Cambria Math" panose="02040503050406030204" pitchFamily="18" charset="0"/>
                          </a:rPr>
                          <m:t>𝑗</m:t>
                        </m:r>
                        <m:r>
                          <a:rPr lang="en-US" sz="1600" i="1">
                            <a:solidFill>
                              <a:schemeClr val="bg2"/>
                            </a:solidFill>
                            <a:latin typeface="Cambria Math" panose="02040503050406030204" pitchFamily="18" charset="0"/>
                            <a:ea typeface="Cambria Math" panose="02040503050406030204" pitchFamily="18" charset="0"/>
                          </a:rPr>
                          <m:t>=1</m:t>
                        </m:r>
                      </m:sub>
                      <m:sup>
                        <m:r>
                          <a:rPr lang="en-US" sz="1600" i="1">
                            <a:solidFill>
                              <a:schemeClr val="bg2"/>
                            </a:solidFill>
                            <a:latin typeface="Cambria Math" panose="02040503050406030204" pitchFamily="18" charset="0"/>
                            <a:ea typeface="Cambria Math" panose="02040503050406030204" pitchFamily="18" charset="0"/>
                          </a:rPr>
                          <m:t>𝑘</m:t>
                        </m:r>
                      </m:sup>
                      <m:e>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𝑗</m:t>
                            </m:r>
                          </m:sub>
                        </m:sSub>
                      </m:e>
                    </m:nary>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sub>
                    </m:sSub>
                  </m:oMath>
                </a14:m>
                <a:r>
                  <a:rPr lang="en-US" sz="1600" dirty="0">
                    <a:solidFill>
                      <a:schemeClr val="bg2"/>
                    </a:solidFill>
                  </a:rPr>
                  <a:t>, which is the k periods average move of mid price.</a:t>
                </a: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𝜌</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oMath>
                </a14:m>
                <a:r>
                  <a:rPr lang="en-US" sz="1600" dirty="0">
                    <a:solidFill>
                      <a:schemeClr val="bg2"/>
                    </a:solidFill>
                  </a:rPr>
                  <a:t> is the kth-order lag of Order Imbalance Ratio.</a:t>
                </a:r>
              </a:p>
              <a:p>
                <a:pPr marL="285750" indent="-285750">
                  <a:buFont typeface="Arial"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oMath>
                </a14:m>
                <a:r>
                  <a:rPr lang="en-US" sz="1600" dirty="0">
                    <a:solidFill>
                      <a:schemeClr val="bg2"/>
                    </a:solidFill>
                  </a:rPr>
                  <a:t> is the Mid Price Basis at current time t.</a:t>
                </a: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i="1"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452674" y="1063229"/>
                <a:ext cx="7829550" cy="4286250"/>
              </a:xfrm>
              <a:blipFill>
                <a:blip r:embed="rId2"/>
                <a:stretch>
                  <a:fillRect l="-467" t="-4545"/>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F0976517-A044-45FA-89F0-5E9B919F7E22}"/>
              </a:ext>
            </a:extLst>
          </p:cNvPr>
          <p:cNvSpPr>
            <a:spLocks noGrp="1"/>
          </p:cNvSpPr>
          <p:nvPr>
            <p:ph type="title"/>
          </p:nvPr>
        </p:nvSpPr>
        <p:spPr>
          <a:xfrm>
            <a:off x="332060" y="358019"/>
            <a:ext cx="5498306" cy="548879"/>
          </a:xfrm>
        </p:spPr>
        <p:txBody>
          <a:bodyPr>
            <a:normAutofit fontScale="90000"/>
          </a:bodyPr>
          <a:lstStyle/>
          <a:p>
            <a:r>
              <a:rPr lang="en-US" dirty="0">
                <a:solidFill>
                  <a:srgbClr val="0070C0"/>
                </a:solidFill>
              </a:rPr>
              <a:t>Improved Model</a:t>
            </a:r>
          </a:p>
        </p:txBody>
      </p:sp>
    </p:spTree>
    <p:extLst>
      <p:ext uri="{BB962C8B-B14F-4D97-AF65-F5344CB8AC3E}">
        <p14:creationId xmlns:p14="http://schemas.microsoft.com/office/powerpoint/2010/main" val="1174919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FCE2-45C5-4525-AE20-B90A3E8E1DE6}"/>
              </a:ext>
            </a:extLst>
          </p:cNvPr>
          <p:cNvSpPr>
            <a:spLocks noGrp="1"/>
          </p:cNvSpPr>
          <p:nvPr>
            <p:ph type="title"/>
          </p:nvPr>
        </p:nvSpPr>
        <p:spPr>
          <a:xfrm>
            <a:off x="332060" y="358019"/>
            <a:ext cx="5498306" cy="548879"/>
          </a:xfrm>
        </p:spPr>
        <p:txBody>
          <a:bodyPr>
            <a:normAutofit fontScale="90000"/>
          </a:bodyPr>
          <a:lstStyle/>
          <a:p>
            <a:r>
              <a:rPr lang="en-US" dirty="0">
                <a:solidFill>
                  <a:srgbClr val="0070C0"/>
                </a:solidFill>
              </a:rPr>
              <a:t>Improved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679009" y="634737"/>
                <a:ext cx="7939889" cy="4286250"/>
              </a:xfrm>
            </p:spPr>
            <p:txBody>
              <a:bodyPr/>
              <a:lstStyle/>
              <a:p>
                <a:pPr>
                  <a:buNone/>
                </a:pPr>
                <a:endParaRPr lang="en-US" sz="1600" dirty="0">
                  <a:solidFill>
                    <a:schemeClr val="tx1">
                      <a:lumMod val="85000"/>
                      <a:lumOff val="15000"/>
                    </a:schemeClr>
                  </a:solidFill>
                </a:endParaRPr>
              </a:p>
              <a:p>
                <a:pPr marL="285750" indent="-285750">
                  <a:buFont typeface="Arial" panose="020B0604020202020204" pitchFamily="34" charset="0"/>
                  <a:buChar char="•"/>
                </a:pPr>
                <a:r>
                  <a:rPr lang="en-US" sz="1600" dirty="0">
                    <a:solidFill>
                      <a:schemeClr val="bg2"/>
                    </a:solidFill>
                  </a:rPr>
                  <a:t>Continue in this model,</a:t>
                </a:r>
              </a:p>
              <a:p>
                <a:pPr algn="ctr">
                  <a:buNone/>
                </a:pP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0</m:t>
                        </m:r>
                      </m:sub>
                    </m:sSub>
                    <m:r>
                      <a:rPr lang="en-US" sz="1600" i="1">
                        <a:solidFill>
                          <a:schemeClr val="bg2"/>
                        </a:solidFill>
                        <a:latin typeface="Cambria Math" panose="02040503050406030204" pitchFamily="18" charset="0"/>
                      </a:rPr>
                      <m:t>+</m:t>
                    </m:r>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𝑉𝑂𝐼</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i="1">
                        <a:solidFill>
                          <a:schemeClr val="bg2"/>
                        </a:solidFill>
                        <a:latin typeface="Cambria Math" panose="02040503050406030204" pitchFamily="18" charset="0"/>
                      </a:rPr>
                      <m:t>+</m:t>
                    </m:r>
                  </m:oMath>
                </a14:m>
                <a:r>
                  <a:rPr lang="en-US" sz="1600" dirty="0">
                    <a:solidFill>
                      <a:schemeClr val="bg2"/>
                    </a:solidFill>
                  </a:rPr>
                  <a:t> </a:t>
                </a:r>
                <a14:m>
                  <m:oMath xmlns:m="http://schemas.openxmlformats.org/officeDocument/2006/math">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ea typeface="Cambria Math" panose="02040503050406030204" pitchFamily="18" charset="0"/>
                              </a:rPr>
                              <m:t>𝜌</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𝜌</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𝑅</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𝜖</m:t>
                        </m:r>
                      </m:e>
                      <m:sub>
                        <m:r>
                          <a:rPr lang="en-US" sz="1600" i="1">
                            <a:solidFill>
                              <a:schemeClr val="bg2"/>
                            </a:solidFill>
                            <a:latin typeface="Cambria Math" panose="02040503050406030204" pitchFamily="18" charset="0"/>
                          </a:rPr>
                          <m:t>𝑡</m:t>
                        </m:r>
                      </m:sub>
                    </m:sSub>
                  </m:oMath>
                </a14:m>
                <a:endParaRPr lang="en-US" sz="1600" dirty="0">
                  <a:solidFill>
                    <a:schemeClr val="bg2"/>
                  </a:solidFill>
                </a:endParaRPr>
              </a:p>
              <a:p>
                <a:pPr algn="ctr">
                  <a:buNone/>
                </a:pPr>
                <a:endParaRPr lang="en-US" sz="1600" dirty="0">
                  <a:solidFill>
                    <a:schemeClr val="bg2"/>
                  </a:solidFill>
                </a:endParaRPr>
              </a:p>
              <a:p>
                <a:pPr marL="285750" indent="-285750">
                  <a:buFont typeface="Arial" panose="020B0604020202020204" pitchFamily="34"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 </m:t>
                    </m:r>
                  </m:oMath>
                </a14:m>
                <a:r>
                  <a:rPr lang="en-US" sz="1600" dirty="0">
                    <a:solidFill>
                      <a:schemeClr val="bg2"/>
                    </a:solidFill>
                  </a:rPr>
                  <a:t>here is the bid-ask spread at time t. We define it as: </a:t>
                </a: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oMath>
                </a14:m>
                <a:r>
                  <a:rPr lang="en-US" sz="1600" dirty="0">
                    <a:solidFill>
                      <a:schemeClr val="bg2"/>
                    </a:solidFill>
                  </a:rPr>
                  <a:t>.</a:t>
                </a:r>
              </a:p>
              <a:p>
                <a:pPr marL="285750" indent="-285750">
                  <a:buFont typeface="Arial" panose="020B0604020202020204" pitchFamily="34" charset="0"/>
                  <a:buChar char="•"/>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oMath>
                </a14:m>
                <a:r>
                  <a:rPr lang="en-US" sz="1600" dirty="0">
                    <a:solidFill>
                      <a:schemeClr val="bg2"/>
                    </a:solidFill>
                  </a:rPr>
                  <a:t> is a important indicator to measure the liquidity, and it is negatively correlated with the trade volume. </a:t>
                </a:r>
              </a:p>
              <a:p>
                <a:pPr marL="285750" indent="-285750">
                  <a:buFont typeface="Arial" panose="020B0604020202020204" pitchFamily="34" charset="0"/>
                  <a:buChar char="•"/>
                </a:pPr>
                <a:r>
                  <a:rPr lang="en-US" sz="1600" dirty="0">
                    <a:solidFill>
                      <a:schemeClr val="bg2"/>
                    </a:solidFill>
                  </a:rPr>
                  <a:t>We can use this to adjust the effects of different liquidity conditions.</a:t>
                </a: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endParaRPr lang="en-US" sz="1600" i="1" dirty="0">
                  <a:solidFill>
                    <a:schemeClr val="tx1">
                      <a:lumMod val="85000"/>
                      <a:lumOff val="15000"/>
                    </a:schemeClr>
                  </a:solidFill>
                </a:endParaRPr>
              </a:p>
              <a:p>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679009" y="634737"/>
                <a:ext cx="7939889" cy="4286250"/>
              </a:xfrm>
              <a:blipFill>
                <a:blip r:embed="rId2"/>
                <a:stretch>
                  <a:fillRect l="-460"/>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Tree>
    <p:extLst>
      <p:ext uri="{BB962C8B-B14F-4D97-AF65-F5344CB8AC3E}">
        <p14:creationId xmlns:p14="http://schemas.microsoft.com/office/powerpoint/2010/main" val="761364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829341" y="874514"/>
            <a:ext cx="7123812" cy="3394472"/>
          </a:xfrm>
        </p:spPr>
        <p:txBody>
          <a:bodyPr/>
          <a:lstStyle/>
          <a:p>
            <a:pPr>
              <a:buNone/>
            </a:pPr>
            <a:endParaRPr lang="en-US" sz="1600" dirty="0">
              <a:solidFill>
                <a:schemeClr val="tx1">
                  <a:lumMod val="85000"/>
                  <a:lumOff val="15000"/>
                </a:schemeClr>
              </a:solidFill>
            </a:endParaRPr>
          </a:p>
          <a:p>
            <a:pPr>
              <a:buNone/>
            </a:pPr>
            <a:r>
              <a:rPr lang="en-US" sz="1600" dirty="0">
                <a:solidFill>
                  <a:schemeClr val="bg2"/>
                </a:solidFill>
              </a:rPr>
              <a:t>Here, we briefly take a quick look to the indicators we investigate.</a:t>
            </a:r>
          </a:p>
          <a:p>
            <a:pPr>
              <a:buNone/>
            </a:pPr>
            <a:endParaRPr lang="en-US" sz="1600" dirty="0">
              <a:solidFill>
                <a:schemeClr val="bg2"/>
              </a:solidFill>
            </a:endParaRPr>
          </a:p>
          <a:p>
            <a:pPr marL="285750" indent="-285750">
              <a:buFont typeface="Arial" panose="020B0604020202020204" pitchFamily="34" charset="0"/>
              <a:buChar char="•"/>
            </a:pPr>
            <a:r>
              <a:rPr lang="en-US" sz="1600" dirty="0">
                <a:solidFill>
                  <a:schemeClr val="bg2"/>
                </a:solidFill>
              </a:rPr>
              <a:t>Volume Order Imbalance (VOI)</a:t>
            </a:r>
          </a:p>
          <a:p>
            <a:pPr marL="285750" indent="-285750">
              <a:buFont typeface="Arial" panose="020B0604020202020204" pitchFamily="34" charset="0"/>
              <a:buChar char="•"/>
            </a:pPr>
            <a:r>
              <a:rPr lang="en-US" sz="1600" dirty="0">
                <a:solidFill>
                  <a:schemeClr val="bg2"/>
                </a:solidFill>
              </a:rPr>
              <a:t>Order Imbalance Ratio (OIR)</a:t>
            </a:r>
          </a:p>
          <a:p>
            <a:pPr marL="285750" indent="-285750">
              <a:buFont typeface="Arial" panose="020B0604020202020204" pitchFamily="34" charset="0"/>
              <a:buChar char="•"/>
            </a:pPr>
            <a:r>
              <a:rPr lang="en-US" sz="1600" dirty="0">
                <a:solidFill>
                  <a:schemeClr val="bg2"/>
                </a:solidFill>
              </a:rPr>
              <a:t>Mid Price Basis (MPB)</a:t>
            </a:r>
          </a:p>
        </p:txBody>
      </p:sp>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2">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3">
              <a:alphaModFix/>
            </a:blip>
            <a:stretch>
              <a:fillRect/>
            </a:stretch>
          </p:blipFill>
          <p:spPr>
            <a:xfrm>
              <a:off x="6006401" y="36612"/>
              <a:ext cx="3046346" cy="371801"/>
            </a:xfrm>
            <a:prstGeom prst="rect">
              <a:avLst/>
            </a:prstGeom>
            <a:noFill/>
            <a:ln>
              <a:noFill/>
            </a:ln>
          </p:spPr>
        </p:pic>
      </p:grpSp>
      <p:sp>
        <p:nvSpPr>
          <p:cNvPr id="10" name="Title 1">
            <a:extLst>
              <a:ext uri="{FF2B5EF4-FFF2-40B4-BE49-F238E27FC236}">
                <a16:creationId xmlns:a16="http://schemas.microsoft.com/office/drawing/2014/main" id="{5776F878-022B-4FA6-B81C-DF1ECEB19227}"/>
              </a:ext>
            </a:extLst>
          </p:cNvPr>
          <p:cNvSpPr>
            <a:spLocks noGrp="1"/>
          </p:cNvSpPr>
          <p:nvPr>
            <p:ph type="title"/>
          </p:nvPr>
        </p:nvSpPr>
        <p:spPr>
          <a:xfrm>
            <a:off x="332060" y="358019"/>
            <a:ext cx="5498306" cy="548879"/>
          </a:xfrm>
        </p:spPr>
        <p:txBody>
          <a:bodyPr>
            <a:normAutofit fontScale="90000"/>
          </a:bodyPr>
          <a:lstStyle/>
          <a:p>
            <a:r>
              <a:rPr lang="en-US" dirty="0">
                <a:solidFill>
                  <a:srgbClr val="0070C0"/>
                </a:solidFill>
              </a:rPr>
              <a:t>Indicators Overview</a:t>
            </a:r>
          </a:p>
        </p:txBody>
      </p:sp>
    </p:spTree>
    <p:extLst>
      <p:ext uri="{BB962C8B-B14F-4D97-AF65-F5344CB8AC3E}">
        <p14:creationId xmlns:p14="http://schemas.microsoft.com/office/powerpoint/2010/main" val="15463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701749" y="1050280"/>
                <a:ext cx="7366020" cy="4286250"/>
              </a:xfrm>
            </p:spPr>
            <p:txBody>
              <a:bodyPr/>
              <a:lstStyle/>
              <a:p>
                <a:pPr>
                  <a:buNone/>
                </a:pPr>
                <a:r>
                  <a:rPr lang="en-US" sz="1600" dirty="0">
                    <a:solidFill>
                      <a:schemeClr val="bg2"/>
                    </a:solidFill>
                  </a:rPr>
                  <a:t>Brief look to two models (basic </a:t>
                </a:r>
                <a:r>
                  <a:rPr lang="en-US" sz="1600">
                    <a:solidFill>
                      <a:schemeClr val="bg2"/>
                    </a:solidFill>
                  </a:rPr>
                  <a:t>and improved</a:t>
                </a:r>
                <a:r>
                  <a:rPr lang="en-US" sz="1600" dirty="0">
                    <a:solidFill>
                      <a:schemeClr val="bg2"/>
                    </a:solidFill>
                  </a:rPr>
                  <a:t>).</a:t>
                </a:r>
              </a:p>
              <a:p>
                <a:pPr marL="285750" indent="-285750">
                  <a:buFont typeface="Arial" panose="020B0604020202020204" pitchFamily="34" charset="0"/>
                  <a:buChar char="•"/>
                </a:pPr>
                <a:r>
                  <a:rPr lang="en-US" sz="1600" dirty="0">
                    <a:solidFill>
                      <a:schemeClr val="bg2"/>
                    </a:solidFill>
                  </a:rPr>
                  <a:t>Basic:</a:t>
                </a:r>
              </a:p>
              <a:p>
                <a:pPr>
                  <a:buNone/>
                </a:pPr>
                <a14:m>
                  <m:oMathPara xmlns:m="http://schemas.openxmlformats.org/officeDocument/2006/math">
                    <m:oMathParaPr>
                      <m:jc m:val="centerGroup"/>
                    </m:oMathParaPr>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𝑐</m:t>
                          </m:r>
                        </m:sub>
                      </m:sSub>
                      <m:r>
                        <a:rPr lang="en-US" sz="1600" i="1">
                          <a:solidFill>
                            <a:schemeClr val="bg2"/>
                          </a:solidFill>
                          <a:latin typeface="Cambria Math" panose="02040503050406030204" pitchFamily="18" charset="0"/>
                        </a:rPr>
                        <m:t>+</m:t>
                      </m:r>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𝑗</m:t>
                              </m:r>
                            </m:sub>
                          </m:sSub>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e>
                      </m:nary>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𝜀</m:t>
                          </m:r>
                        </m:e>
                        <m:sub>
                          <m:r>
                            <a:rPr lang="en-US" sz="1600" i="1">
                              <a:solidFill>
                                <a:schemeClr val="bg2"/>
                              </a:solidFill>
                              <a:latin typeface="Cambria Math" panose="02040503050406030204" pitchFamily="18" charset="0"/>
                            </a:rPr>
                            <m:t>𝑡</m:t>
                          </m:r>
                        </m:sub>
                      </m:sSub>
                    </m:oMath>
                  </m:oMathPara>
                </a14:m>
                <a:endParaRPr lang="en-US" sz="1600" dirty="0">
                  <a:solidFill>
                    <a:schemeClr val="bg2"/>
                  </a:solidFill>
                </a:endParaRPr>
              </a:p>
              <a:p>
                <a:pPr marL="285750" indent="-285750">
                  <a:buFont typeface="Arial" panose="020B0604020202020204" pitchFamily="34" charset="0"/>
                  <a:buChar char="•"/>
                </a:pPr>
                <a:r>
                  <a:rPr lang="en-US" sz="1600" dirty="0">
                    <a:solidFill>
                      <a:schemeClr val="bg2"/>
                    </a:solidFill>
                  </a:rPr>
                  <a:t>Improved:</a:t>
                </a:r>
                <a:endParaRPr lang="en-US" sz="1600" i="1" dirty="0">
                  <a:solidFill>
                    <a:schemeClr val="bg2"/>
                  </a:solidFill>
                  <a:latin typeface="Cambria Math" panose="02040503050406030204" pitchFamily="18" charset="0"/>
                </a:endParaRPr>
              </a:p>
              <a:p>
                <a:pPr>
                  <a:buNone/>
                </a:pPr>
                <a:r>
                  <a:rPr lang="en-US" sz="1600" i="1" dirty="0">
                    <a:solidFill>
                      <a:schemeClr val="bg2"/>
                    </a:solidFill>
                    <a:latin typeface="Cambria Math" panose="02040503050406030204" pitchFamily="18" charset="0"/>
                  </a:rPr>
                  <a:t>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0</m:t>
                        </m:r>
                      </m:sub>
                    </m:sSub>
                    <m:r>
                      <a:rPr lang="en-US" sz="1600" i="1">
                        <a:solidFill>
                          <a:schemeClr val="bg2"/>
                        </a:solidFill>
                        <a:latin typeface="Cambria Math" panose="02040503050406030204" pitchFamily="18" charset="0"/>
                      </a:rPr>
                      <m:t>+</m:t>
                    </m:r>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𝑉𝑂𝐼</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i="1">
                        <a:solidFill>
                          <a:schemeClr val="bg2"/>
                        </a:solidFill>
                        <a:latin typeface="Cambria Math" panose="02040503050406030204" pitchFamily="18" charset="0"/>
                      </a:rPr>
                      <m:t>+</m:t>
                    </m:r>
                  </m:oMath>
                </a14:m>
                <a:r>
                  <a:rPr lang="en-US" sz="1600" dirty="0">
                    <a:solidFill>
                      <a:schemeClr val="bg2"/>
                    </a:solidFill>
                  </a:rPr>
                  <a:t> </a:t>
                </a:r>
                <a14:m>
                  <m:oMath xmlns:m="http://schemas.openxmlformats.org/officeDocument/2006/math">
                    <m:nary>
                      <m:naryPr>
                        <m:chr m:val="∑"/>
                        <m:ctrlPr>
                          <a:rPr lang="en-US" sz="1600" i="1">
                            <a:solidFill>
                              <a:schemeClr val="bg2"/>
                            </a:solidFill>
                            <a:latin typeface="Cambria Math" panose="02040503050406030204" pitchFamily="18" charset="0"/>
                          </a:rPr>
                        </m:ctrlPr>
                      </m:naryPr>
                      <m:sub>
                        <m:r>
                          <m:rPr>
                            <m:brk m:alnAt="23"/>
                          </m:rPr>
                          <a:rPr lang="en-US" sz="1600" i="1">
                            <a:solidFill>
                              <a:schemeClr val="bg2"/>
                            </a:solidFill>
                            <a:latin typeface="Cambria Math" panose="02040503050406030204" pitchFamily="18" charset="0"/>
                          </a:rPr>
                          <m:t>𝑗</m:t>
                        </m:r>
                        <m:r>
                          <a:rPr lang="en-US" sz="1600" i="1">
                            <a:solidFill>
                              <a:schemeClr val="bg2"/>
                            </a:solidFill>
                            <a:latin typeface="Cambria Math" panose="02040503050406030204" pitchFamily="18" charset="0"/>
                          </a:rPr>
                          <m:t>=0</m:t>
                        </m:r>
                      </m:sub>
                      <m:sup>
                        <m:r>
                          <a:rPr lang="en-US" sz="1600" i="1">
                            <a:solidFill>
                              <a:schemeClr val="bg2"/>
                            </a:solidFill>
                            <a:latin typeface="Cambria Math" panose="02040503050406030204" pitchFamily="18" charset="0"/>
                          </a:rPr>
                          <m:t>𝐿</m:t>
                        </m:r>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ea typeface="Cambria Math" panose="02040503050406030204" pitchFamily="18" charset="0"/>
                              </a:rPr>
                              <m:t>𝜌</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𝜌</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e>
                    </m:nary>
                    <m:r>
                      <a:rPr lang="en-US" sz="1600">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𝛽</m:t>
                        </m:r>
                      </m:e>
                      <m:sub>
                        <m:r>
                          <a:rPr lang="en-US" sz="1600" i="1">
                            <a:solidFill>
                              <a:schemeClr val="bg2"/>
                            </a:solidFill>
                            <a:latin typeface="Cambria Math" panose="02040503050406030204" pitchFamily="18" charset="0"/>
                          </a:rPr>
                          <m:t>𝑅</m:t>
                        </m:r>
                      </m:sub>
                    </m:sSub>
                    <m:f>
                      <m:fPr>
                        <m:ctrlPr>
                          <a:rPr lang="en-US" sz="1600" i="1">
                            <a:solidFill>
                              <a:schemeClr val="bg2"/>
                            </a:solidFill>
                            <a:latin typeface="Cambria Math" panose="02040503050406030204" pitchFamily="18" charset="0"/>
                          </a:rPr>
                        </m:ctrlPr>
                      </m:fPr>
                      <m:num>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𝑅</m:t>
                            </m:r>
                          </m:e>
                          <m:sub>
                            <m:r>
                              <a:rPr lang="en-US" sz="1600" i="1">
                                <a:solidFill>
                                  <a:schemeClr val="bg2"/>
                                </a:solidFill>
                                <a:latin typeface="Cambria Math" panose="02040503050406030204" pitchFamily="18" charset="0"/>
                              </a:rPr>
                              <m:t>𝑡</m:t>
                            </m:r>
                          </m:sub>
                        </m:sSub>
                      </m:num>
                      <m:den>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𝑆</m:t>
                            </m:r>
                          </m:e>
                          <m:sub>
                            <m:r>
                              <a:rPr lang="en-US" sz="1600" i="1">
                                <a:solidFill>
                                  <a:schemeClr val="bg2"/>
                                </a:solidFill>
                                <a:latin typeface="Cambria Math" panose="02040503050406030204" pitchFamily="18" charset="0"/>
                              </a:rPr>
                              <m:t>𝑡</m:t>
                            </m:r>
                          </m:sub>
                        </m:sSub>
                      </m:den>
                    </m:f>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𝜖</m:t>
                        </m:r>
                      </m:e>
                      <m:sub>
                        <m:r>
                          <a:rPr lang="en-US" sz="1600" i="1">
                            <a:solidFill>
                              <a:schemeClr val="bg2"/>
                            </a:solidFill>
                            <a:latin typeface="Cambria Math" panose="02040503050406030204" pitchFamily="18" charset="0"/>
                          </a:rPr>
                          <m:t>𝑡</m:t>
                        </m:r>
                      </m:sub>
                    </m:sSub>
                  </m:oMath>
                </a14:m>
                <a:endParaRPr lang="en-US" sz="1600" dirty="0">
                  <a:solidFill>
                    <a:schemeClr val="bg2"/>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pPr>
                  <a:buNone/>
                </a:pPr>
                <a:endParaRPr lang="en-US" sz="1600" dirty="0">
                  <a:solidFill>
                    <a:schemeClr val="tx1">
                      <a:lumMod val="85000"/>
                      <a:lumOff val="15000"/>
                    </a:schemeClr>
                  </a:solidFill>
                </a:endParaRPr>
              </a:p>
              <a:p>
                <a:endParaRPr lang="en-US" sz="1600" i="1" dirty="0">
                  <a:solidFill>
                    <a:schemeClr val="tx1">
                      <a:lumMod val="85000"/>
                      <a:lumOff val="15000"/>
                    </a:schemeClr>
                  </a:solidFill>
                </a:endParaRPr>
              </a:p>
              <a:p>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701749" y="1050280"/>
                <a:ext cx="7366020" cy="4286250"/>
              </a:xfrm>
              <a:blipFill>
                <a:blip r:embed="rId2"/>
                <a:stretch>
                  <a:fillRect l="-497"/>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11" name="Title 1">
            <a:extLst>
              <a:ext uri="{FF2B5EF4-FFF2-40B4-BE49-F238E27FC236}">
                <a16:creationId xmlns:a16="http://schemas.microsoft.com/office/drawing/2014/main" id="{54A1901E-58E8-4146-B8F2-3C181F8741B5}"/>
              </a:ext>
            </a:extLst>
          </p:cNvPr>
          <p:cNvSpPr>
            <a:spLocks noGrp="1"/>
          </p:cNvSpPr>
          <p:nvPr>
            <p:ph type="title"/>
          </p:nvPr>
        </p:nvSpPr>
        <p:spPr>
          <a:xfrm>
            <a:off x="332060" y="358019"/>
            <a:ext cx="5498306" cy="548879"/>
          </a:xfrm>
        </p:spPr>
        <p:txBody>
          <a:bodyPr>
            <a:normAutofit fontScale="90000"/>
          </a:bodyPr>
          <a:lstStyle/>
          <a:p>
            <a:r>
              <a:rPr lang="en-US" dirty="0">
                <a:solidFill>
                  <a:srgbClr val="0070C0"/>
                </a:solidFill>
              </a:rPr>
              <a:t>Models Summary</a:t>
            </a:r>
          </a:p>
        </p:txBody>
      </p:sp>
    </p:spTree>
    <p:extLst>
      <p:ext uri="{BB962C8B-B14F-4D97-AF65-F5344CB8AC3E}">
        <p14:creationId xmlns:p14="http://schemas.microsoft.com/office/powerpoint/2010/main" val="189816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Shape 230"/>
          <p:cNvSpPr txBox="1">
            <a:spLocks noGrp="1"/>
          </p:cNvSpPr>
          <p:nvPr>
            <p:ph type="title"/>
          </p:nvPr>
        </p:nvSpPr>
        <p:spPr>
          <a:xfrm>
            <a:off x="769200" y="449371"/>
            <a:ext cx="3802800" cy="572700"/>
          </a:xfrm>
          <a:prstGeom prst="rect">
            <a:avLst/>
          </a:prstGeom>
        </p:spPr>
        <p:txBody>
          <a:bodyPr wrap="square" lIns="91425" tIns="91425" rIns="91425" bIns="91425" anchor="t" anchorCtr="0">
            <a:noAutofit/>
          </a:bodyPr>
          <a:lstStyle/>
          <a:p>
            <a:pPr marL="0" lvl="0" indent="0" rtl="0">
              <a:spcBef>
                <a:spcPts val="0"/>
              </a:spcBef>
              <a:buNone/>
            </a:pPr>
            <a:r>
              <a:rPr lang="en" sz="3200" dirty="0">
                <a:solidFill>
                  <a:srgbClr val="FFFFFF"/>
                </a:solidFill>
              </a:rPr>
              <a:t>Agenda</a:t>
            </a:r>
          </a:p>
        </p:txBody>
      </p:sp>
      <p:grpSp>
        <p:nvGrpSpPr>
          <p:cNvPr id="231" name="Shape 231"/>
          <p:cNvGrpSpPr/>
          <p:nvPr/>
        </p:nvGrpSpPr>
        <p:grpSpPr>
          <a:xfrm>
            <a:off x="0" y="4698475"/>
            <a:ext cx="9144000" cy="445025"/>
            <a:chOff x="0" y="0"/>
            <a:chExt cx="9144000" cy="445025"/>
          </a:xfrm>
        </p:grpSpPr>
        <p:pic>
          <p:nvPicPr>
            <p:cNvPr id="232" name="Shape 232"/>
            <p:cNvPicPr preferRelativeResize="0"/>
            <p:nvPr/>
          </p:nvPicPr>
          <p:blipFill>
            <a:blip r:embed="rId4">
              <a:alphaModFix/>
            </a:blip>
            <a:stretch>
              <a:fillRect/>
            </a:stretch>
          </p:blipFill>
          <p:spPr>
            <a:xfrm>
              <a:off x="0" y="0"/>
              <a:ext cx="9144000" cy="445025"/>
            </a:xfrm>
            <a:prstGeom prst="rect">
              <a:avLst/>
            </a:prstGeom>
            <a:noFill/>
            <a:ln>
              <a:noFill/>
            </a:ln>
          </p:spPr>
        </p:pic>
        <p:pic>
          <p:nvPicPr>
            <p:cNvPr id="233" name="Shape 233"/>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7" name="Shape 230">
            <a:extLst>
              <a:ext uri="{FF2B5EF4-FFF2-40B4-BE49-F238E27FC236}">
                <a16:creationId xmlns:a16="http://schemas.microsoft.com/office/drawing/2014/main" id="{5973F4EC-3ED0-4504-8DD4-2815FBBD79FF}"/>
              </a:ext>
            </a:extLst>
          </p:cNvPr>
          <p:cNvSpPr txBox="1">
            <a:spLocks/>
          </p:cNvSpPr>
          <p:nvPr/>
        </p:nvSpPr>
        <p:spPr>
          <a:xfrm>
            <a:off x="1330897" y="1272341"/>
            <a:ext cx="4675504"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pPr marL="457200" indent="-457200">
              <a:buClr>
                <a:schemeClr val="bg1"/>
              </a:buClr>
              <a:buFont typeface="Arial" panose="020B0604020202020204" pitchFamily="34" charset="0"/>
              <a:buChar char="•"/>
            </a:pPr>
            <a:r>
              <a:rPr lang="en" dirty="0">
                <a:solidFill>
                  <a:srgbClr val="FFFFFF"/>
                </a:solidFill>
              </a:rPr>
              <a:t>Model Introduction</a:t>
            </a:r>
          </a:p>
          <a:p>
            <a:pPr marL="457200" indent="-457200">
              <a:buClr>
                <a:schemeClr val="bg1"/>
              </a:buClr>
              <a:buFont typeface="Arial" panose="020B0604020202020204" pitchFamily="34" charset="0"/>
              <a:buChar char="•"/>
            </a:pPr>
            <a:endParaRPr lang="en" dirty="0">
              <a:solidFill>
                <a:srgbClr val="FFFFFF"/>
              </a:solidFill>
            </a:endParaRPr>
          </a:p>
          <a:p>
            <a:pPr marL="457200" indent="-457200">
              <a:buClr>
                <a:schemeClr val="bg1"/>
              </a:buClr>
              <a:buFont typeface="Arial" panose="020B0604020202020204" pitchFamily="34" charset="0"/>
              <a:buChar char="•"/>
            </a:pPr>
            <a:r>
              <a:rPr lang="en" dirty="0">
                <a:solidFill>
                  <a:srgbClr val="FFFFFF"/>
                </a:solidFill>
              </a:rPr>
              <a:t>Statist</a:t>
            </a:r>
            <a:r>
              <a:rPr lang="en-US" dirty="0" err="1">
                <a:solidFill>
                  <a:srgbClr val="FFFFFF"/>
                </a:solidFill>
              </a:rPr>
              <a:t>ical</a:t>
            </a:r>
            <a:r>
              <a:rPr lang="en-US" dirty="0">
                <a:solidFill>
                  <a:srgbClr val="FFFFFF"/>
                </a:solidFill>
              </a:rPr>
              <a:t> Properties</a:t>
            </a:r>
          </a:p>
          <a:p>
            <a:pPr marL="457200" indent="-457200">
              <a:buClr>
                <a:schemeClr val="bg1"/>
              </a:buClr>
              <a:buFont typeface="Arial" panose="020B0604020202020204" pitchFamily="34" charset="0"/>
              <a:buChar char="•"/>
            </a:pPr>
            <a:endParaRPr lang="en-US" dirty="0">
              <a:solidFill>
                <a:srgbClr val="FFFFFF"/>
              </a:solidFill>
            </a:endParaRPr>
          </a:p>
          <a:p>
            <a:pPr marL="457200" indent="-457200">
              <a:buClr>
                <a:schemeClr val="bg1"/>
              </a:buClr>
              <a:buFont typeface="Arial" panose="020B0604020202020204" pitchFamily="34" charset="0"/>
              <a:buChar char="•"/>
            </a:pPr>
            <a:r>
              <a:rPr lang="en-US" dirty="0">
                <a:solidFill>
                  <a:srgbClr val="FFFFFF"/>
                </a:solidFill>
              </a:rPr>
              <a:t>Back Test</a:t>
            </a:r>
          </a:p>
          <a:p>
            <a:pPr marL="457200" indent="-457200">
              <a:buClr>
                <a:schemeClr val="bg1"/>
              </a:buClr>
              <a:buFont typeface="Arial" panose="020B0604020202020204" pitchFamily="34" charset="0"/>
              <a:buChar char="•"/>
            </a:pPr>
            <a:endParaRPr lang="en-US" dirty="0">
              <a:solidFill>
                <a:srgbClr val="FFFFFF"/>
              </a:solidFill>
            </a:endParaRPr>
          </a:p>
          <a:p>
            <a:pPr marL="457200" indent="-457200">
              <a:buClr>
                <a:schemeClr val="bg1"/>
              </a:buClr>
              <a:buFont typeface="Arial" panose="020B0604020202020204" pitchFamily="34" charset="0"/>
              <a:buChar char="•"/>
            </a:pPr>
            <a:r>
              <a:rPr lang="en-US" dirty="0">
                <a:solidFill>
                  <a:srgbClr val="FFFFFF"/>
                </a:solidFill>
              </a:rPr>
              <a:t>Conclusions &amp; Prospect</a:t>
            </a:r>
          </a:p>
          <a:p>
            <a:pPr marL="457200" indent="-457200">
              <a:buClr>
                <a:schemeClr val="bg1"/>
              </a:buClr>
              <a:buFont typeface="Arial" panose="020B0604020202020204" pitchFamily="34" charset="0"/>
              <a:buChar char="•"/>
            </a:pPr>
            <a:endParaRPr lang="en" dirty="0">
              <a:solidFill>
                <a:srgbClr val="FFFFFF"/>
              </a:solidFill>
            </a:endParaRPr>
          </a:p>
        </p:txBody>
      </p:sp>
    </p:spTree>
    <p:extLst>
      <p:ext uri="{BB962C8B-B14F-4D97-AF65-F5344CB8AC3E}">
        <p14:creationId xmlns:p14="http://schemas.microsoft.com/office/powerpoint/2010/main" val="944854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Shape 230"/>
          <p:cNvSpPr txBox="1">
            <a:spLocks noGrp="1"/>
          </p:cNvSpPr>
          <p:nvPr>
            <p:ph type="title"/>
          </p:nvPr>
        </p:nvSpPr>
        <p:spPr>
          <a:xfrm>
            <a:off x="2670600" y="2001725"/>
            <a:ext cx="3802800" cy="572700"/>
          </a:xfrm>
          <a:prstGeom prst="rect">
            <a:avLst/>
          </a:prstGeom>
        </p:spPr>
        <p:txBody>
          <a:bodyPr wrap="square" lIns="91425" tIns="91425" rIns="91425" bIns="91425" anchor="t" anchorCtr="0">
            <a:noAutofit/>
          </a:bodyPr>
          <a:lstStyle/>
          <a:p>
            <a:pPr marL="0" lvl="0" indent="0" rtl="0">
              <a:spcBef>
                <a:spcPts val="0"/>
              </a:spcBef>
              <a:buNone/>
            </a:pPr>
            <a:r>
              <a:rPr lang="en" dirty="0">
                <a:solidFill>
                  <a:srgbClr val="FFFFFF"/>
                </a:solidFill>
              </a:rPr>
              <a:t>Statistical Properties</a:t>
            </a:r>
          </a:p>
        </p:txBody>
      </p:sp>
      <p:grpSp>
        <p:nvGrpSpPr>
          <p:cNvPr id="231" name="Shape 231"/>
          <p:cNvGrpSpPr/>
          <p:nvPr/>
        </p:nvGrpSpPr>
        <p:grpSpPr>
          <a:xfrm>
            <a:off x="0" y="4698475"/>
            <a:ext cx="9144000" cy="445025"/>
            <a:chOff x="0" y="0"/>
            <a:chExt cx="9144000" cy="445025"/>
          </a:xfrm>
        </p:grpSpPr>
        <p:pic>
          <p:nvPicPr>
            <p:cNvPr id="232" name="Shape 232"/>
            <p:cNvPicPr preferRelativeResize="0"/>
            <p:nvPr/>
          </p:nvPicPr>
          <p:blipFill>
            <a:blip r:embed="rId4">
              <a:alphaModFix/>
            </a:blip>
            <a:stretch>
              <a:fillRect/>
            </a:stretch>
          </p:blipFill>
          <p:spPr>
            <a:xfrm>
              <a:off x="0" y="0"/>
              <a:ext cx="9144000" cy="445025"/>
            </a:xfrm>
            <a:prstGeom prst="rect">
              <a:avLst/>
            </a:prstGeom>
            <a:noFill/>
            <a:ln>
              <a:noFill/>
            </a:ln>
          </p:spPr>
        </p:pic>
        <p:pic>
          <p:nvPicPr>
            <p:cNvPr id="233" name="Shape 233"/>
            <p:cNvPicPr preferRelativeResize="0"/>
            <p:nvPr/>
          </p:nvPicPr>
          <p:blipFill>
            <a:blip r:embed="rId5">
              <a:alphaModFix/>
            </a:blip>
            <a:stretch>
              <a:fillRect/>
            </a:stretch>
          </p:blipFill>
          <p:spPr>
            <a:xfrm>
              <a:off x="6006401" y="36612"/>
              <a:ext cx="3046346" cy="37180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Shape 239"/>
          <p:cNvSpPr txBox="1"/>
          <p:nvPr/>
        </p:nvSpPr>
        <p:spPr>
          <a:xfrm>
            <a:off x="311700" y="1052725"/>
            <a:ext cx="8610300" cy="2430300"/>
          </a:xfrm>
          <a:prstGeom prst="rect">
            <a:avLst/>
          </a:prstGeom>
          <a:noFill/>
          <a:ln>
            <a:noFill/>
          </a:ln>
        </p:spPr>
        <p:txBody>
          <a:bodyPr wrap="square" lIns="91425" tIns="91425" rIns="91425" bIns="91425" anchor="t" anchorCtr="0">
            <a:noAutofit/>
          </a:bodyPr>
          <a:lstStyle/>
          <a:p>
            <a:pPr marL="457200" lvl="0" indent="-317500">
              <a:lnSpc>
                <a:spcPct val="115000"/>
              </a:lnSpc>
              <a:spcBef>
                <a:spcPts val="0"/>
              </a:spcBef>
              <a:spcAft>
                <a:spcPts val="0"/>
              </a:spcAft>
              <a:buSzPts val="1400"/>
              <a:buFont typeface="Arial" panose="020B0604020202020204" pitchFamily="34" charset="0"/>
              <a:buChar char="•"/>
            </a:pPr>
            <a:r>
              <a:rPr lang="en" dirty="0">
                <a:solidFill>
                  <a:schemeClr val="bg2"/>
                </a:solidFill>
              </a:rPr>
              <a:t>Data Source: Shanghai Futures Exchange</a:t>
            </a:r>
          </a:p>
          <a:p>
            <a:pPr marL="457200" lvl="0" indent="-317500" rtl="0">
              <a:lnSpc>
                <a:spcPct val="115000"/>
              </a:lnSpc>
              <a:spcBef>
                <a:spcPts val="0"/>
              </a:spcBef>
              <a:spcAft>
                <a:spcPts val="0"/>
              </a:spcAft>
              <a:buSzPts val="1400"/>
              <a:buFont typeface="Arial" panose="020B0604020202020204" pitchFamily="34" charset="0"/>
              <a:buChar char="•"/>
            </a:pPr>
            <a:r>
              <a:rPr lang="en" dirty="0">
                <a:solidFill>
                  <a:schemeClr val="bg2"/>
                </a:solidFill>
              </a:rPr>
              <a:t>Date Range: 2017.03.01-2017.03.31</a:t>
            </a:r>
          </a:p>
          <a:p>
            <a:pPr marL="457200" lvl="0" indent="-317500">
              <a:lnSpc>
                <a:spcPct val="115000"/>
              </a:lnSpc>
              <a:spcBef>
                <a:spcPts val="0"/>
              </a:spcBef>
              <a:spcAft>
                <a:spcPts val="0"/>
              </a:spcAft>
              <a:buSzPts val="1400"/>
              <a:buFont typeface="Arial" panose="020B0604020202020204" pitchFamily="34" charset="0"/>
              <a:buChar char="•"/>
            </a:pPr>
            <a:r>
              <a:rPr lang="en" dirty="0">
                <a:solidFill>
                  <a:schemeClr val="bg2"/>
                </a:solidFill>
              </a:rPr>
              <a:t>Instrument Type: Nickel, Rubber, Rebar,Copper, Aluminum</a:t>
            </a:r>
          </a:p>
          <a:p>
            <a:pPr marL="457200" lvl="0" indent="-317500">
              <a:lnSpc>
                <a:spcPct val="115000"/>
              </a:lnSpc>
              <a:spcBef>
                <a:spcPts val="0"/>
              </a:spcBef>
              <a:spcAft>
                <a:spcPts val="0"/>
              </a:spcAft>
              <a:buSzPts val="1400"/>
              <a:buFont typeface="Arial" panose="020B0604020202020204" pitchFamily="34" charset="0"/>
              <a:buChar char="•"/>
            </a:pPr>
            <a:r>
              <a:rPr lang="en" dirty="0">
                <a:solidFill>
                  <a:schemeClr val="bg2"/>
                </a:solidFill>
              </a:rPr>
              <a:t>Data Time Interval: 500 milliseconds. That is, time t + 1 is 500 ms after time t.</a:t>
            </a:r>
          </a:p>
          <a:p>
            <a:pPr marL="457200" lvl="0" indent="-317500">
              <a:lnSpc>
                <a:spcPct val="115000"/>
              </a:lnSpc>
              <a:spcBef>
                <a:spcPts val="0"/>
              </a:spcBef>
              <a:buSzPts val="1400"/>
              <a:buFont typeface="Arial" panose="020B0604020202020204" pitchFamily="34" charset="0"/>
              <a:buChar char="•"/>
            </a:pPr>
            <a:r>
              <a:rPr lang="en" dirty="0">
                <a:solidFill>
                  <a:schemeClr val="bg2"/>
                </a:solidFill>
              </a:rPr>
              <a:t>Snapshot of the Data:</a:t>
            </a:r>
          </a:p>
          <a:p>
            <a:pPr marL="457200" lvl="0" indent="-317500">
              <a:lnSpc>
                <a:spcPct val="115000"/>
              </a:lnSpc>
              <a:spcBef>
                <a:spcPts val="0"/>
              </a:spcBef>
              <a:buSzPts val="1400"/>
              <a:buFont typeface="Arial" panose="020B0604020202020204" pitchFamily="34" charset="0"/>
              <a:buChar char="•"/>
            </a:pPr>
            <a:endParaRPr lang="en" dirty="0">
              <a:solidFill>
                <a:schemeClr val="bg2"/>
              </a:solidFill>
            </a:endParaRPr>
          </a:p>
          <a:p>
            <a:pPr marL="0" lvl="0" indent="0">
              <a:lnSpc>
                <a:spcPct val="115000"/>
              </a:lnSpc>
              <a:spcBef>
                <a:spcPts val="0"/>
              </a:spcBef>
              <a:buNone/>
            </a:pPr>
            <a:endParaRPr dirty="0">
              <a:solidFill>
                <a:schemeClr val="bg2"/>
              </a:solidFill>
            </a:endParaRPr>
          </a:p>
          <a:p>
            <a:pPr marL="457200" lvl="0" indent="-317500">
              <a:lnSpc>
                <a:spcPct val="115000"/>
              </a:lnSpc>
              <a:spcBef>
                <a:spcPts val="0"/>
              </a:spcBef>
              <a:spcAft>
                <a:spcPts val="0"/>
              </a:spcAft>
              <a:buSzPts val="1400"/>
              <a:buChar char="●"/>
            </a:pPr>
            <a:endParaRPr dirty="0">
              <a:solidFill>
                <a:schemeClr val="bg2"/>
              </a:solidFill>
            </a:endParaRPr>
          </a:p>
          <a:p>
            <a:pPr marL="457200" lvl="0" indent="-317500" rtl="0">
              <a:lnSpc>
                <a:spcPct val="115000"/>
              </a:lnSpc>
              <a:spcBef>
                <a:spcPts val="0"/>
              </a:spcBef>
              <a:spcAft>
                <a:spcPts val="0"/>
              </a:spcAft>
              <a:buSzPts val="1400"/>
              <a:buChar char="●"/>
            </a:pPr>
            <a:endParaRPr dirty="0">
              <a:solidFill>
                <a:schemeClr val="bg2"/>
              </a:solidFill>
            </a:endParaRPr>
          </a:p>
          <a:p>
            <a:pPr marL="457200" lvl="0" indent="-317500">
              <a:lnSpc>
                <a:spcPct val="115000"/>
              </a:lnSpc>
              <a:spcBef>
                <a:spcPts val="0"/>
              </a:spcBef>
              <a:buSzPts val="1400"/>
              <a:buFont typeface="Arial" panose="020B0604020202020204" pitchFamily="34" charset="0"/>
              <a:buChar char="•"/>
            </a:pPr>
            <a:endParaRPr lang="en" dirty="0">
              <a:solidFill>
                <a:schemeClr val="bg2"/>
              </a:solidFill>
            </a:endParaRPr>
          </a:p>
          <a:p>
            <a:pPr marL="457200" lvl="0" indent="-317500">
              <a:lnSpc>
                <a:spcPct val="115000"/>
              </a:lnSpc>
              <a:spcBef>
                <a:spcPts val="0"/>
              </a:spcBef>
              <a:buSzPts val="1400"/>
              <a:buFont typeface="Arial" panose="020B0604020202020204" pitchFamily="34" charset="0"/>
              <a:buChar char="•"/>
            </a:pPr>
            <a:endParaRPr lang="en" dirty="0">
              <a:solidFill>
                <a:schemeClr val="bg2"/>
              </a:solidFill>
            </a:endParaRPr>
          </a:p>
          <a:p>
            <a:pPr marL="457200" lvl="0" indent="-317500">
              <a:lnSpc>
                <a:spcPct val="115000"/>
              </a:lnSpc>
              <a:spcBef>
                <a:spcPts val="0"/>
              </a:spcBef>
              <a:buSzPts val="1400"/>
              <a:buFont typeface="Arial" panose="020B0604020202020204" pitchFamily="34" charset="0"/>
              <a:buChar char="•"/>
            </a:pPr>
            <a:r>
              <a:rPr lang="en" dirty="0">
                <a:solidFill>
                  <a:schemeClr val="bg2"/>
                </a:solidFill>
              </a:rPr>
              <a:t>Second of Day: </a:t>
            </a:r>
          </a:p>
          <a:p>
            <a:pPr marL="171450" lvl="0" indent="-171450" rtl="0">
              <a:lnSpc>
                <a:spcPct val="115000"/>
              </a:lnSpc>
              <a:spcBef>
                <a:spcPts val="0"/>
              </a:spcBef>
              <a:buFont typeface="Arial" panose="020B0604020202020204" pitchFamily="34" charset="0"/>
              <a:buChar char="•"/>
            </a:pPr>
            <a:r>
              <a:rPr lang="en" sz="1200" dirty="0">
                <a:solidFill>
                  <a:schemeClr val="bg2"/>
                </a:solidFill>
              </a:rPr>
              <a:t>&gt; as.numeric(substr(a$thetime,1,2))*3600+as.numeric(substr(a$thetime,4,5))*60+as.numeric(substr(a$thetime,7,8))</a:t>
            </a:r>
          </a:p>
          <a:p>
            <a:pPr marL="457200" lvl="0" indent="-317500">
              <a:lnSpc>
                <a:spcPct val="115000"/>
              </a:lnSpc>
              <a:spcBef>
                <a:spcPts val="0"/>
              </a:spcBef>
              <a:buSzPts val="1400"/>
              <a:buFont typeface="Arial" panose="020B0604020202020204" pitchFamily="34" charset="0"/>
              <a:buChar char="•"/>
            </a:pPr>
            <a:r>
              <a:rPr lang="en" dirty="0">
                <a:solidFill>
                  <a:schemeClr val="bg2"/>
                </a:solidFill>
              </a:rPr>
              <a:t>Sample Data: ‘Ni1705_20170301’</a:t>
            </a:r>
          </a:p>
          <a:p>
            <a:pPr marL="0" lvl="0" indent="0">
              <a:spcBef>
                <a:spcPts val="0"/>
              </a:spcBef>
              <a:buNone/>
            </a:pPr>
            <a:endParaRPr dirty="0"/>
          </a:p>
        </p:txBody>
      </p:sp>
      <p:pic>
        <p:nvPicPr>
          <p:cNvPr id="240" name="Shape 240"/>
          <p:cNvPicPr preferRelativeResize="0"/>
          <p:nvPr/>
        </p:nvPicPr>
        <p:blipFill>
          <a:blip r:embed="rId3">
            <a:alphaModFix/>
          </a:blip>
          <a:stretch>
            <a:fillRect/>
          </a:stretch>
        </p:blipFill>
        <p:spPr>
          <a:xfrm>
            <a:off x="467832" y="2445488"/>
            <a:ext cx="8294867" cy="1318439"/>
          </a:xfrm>
          <a:prstGeom prst="rect">
            <a:avLst/>
          </a:prstGeom>
          <a:noFill/>
          <a:ln>
            <a:noFill/>
          </a:ln>
        </p:spPr>
      </p:pic>
      <p:grpSp>
        <p:nvGrpSpPr>
          <p:cNvPr id="241" name="Shape 241"/>
          <p:cNvGrpSpPr/>
          <p:nvPr/>
        </p:nvGrpSpPr>
        <p:grpSpPr>
          <a:xfrm>
            <a:off x="0" y="4698475"/>
            <a:ext cx="9144000" cy="445025"/>
            <a:chOff x="0" y="0"/>
            <a:chExt cx="9144000" cy="445025"/>
          </a:xfrm>
        </p:grpSpPr>
        <p:pic>
          <p:nvPicPr>
            <p:cNvPr id="242" name="Shape 242"/>
            <p:cNvPicPr preferRelativeResize="0"/>
            <p:nvPr/>
          </p:nvPicPr>
          <p:blipFill>
            <a:blip r:embed="rId4">
              <a:alphaModFix/>
            </a:blip>
            <a:stretch>
              <a:fillRect/>
            </a:stretch>
          </p:blipFill>
          <p:spPr>
            <a:xfrm>
              <a:off x="0" y="0"/>
              <a:ext cx="9144000" cy="445025"/>
            </a:xfrm>
            <a:prstGeom prst="rect">
              <a:avLst/>
            </a:prstGeom>
            <a:noFill/>
            <a:ln>
              <a:noFill/>
            </a:ln>
          </p:spPr>
        </p:pic>
        <p:pic>
          <p:nvPicPr>
            <p:cNvPr id="243" name="Shape 243"/>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10" name="Title 1">
            <a:extLst>
              <a:ext uri="{FF2B5EF4-FFF2-40B4-BE49-F238E27FC236}">
                <a16:creationId xmlns:a16="http://schemas.microsoft.com/office/drawing/2014/main" id="{A28F967F-1969-48B4-97FA-9F224577100D}"/>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323050" y="638750"/>
            <a:ext cx="1977575" cy="2061928"/>
          </a:xfrm>
          <a:prstGeom prst="rect">
            <a:avLst/>
          </a:prstGeom>
          <a:noFill/>
          <a:ln>
            <a:noFill/>
          </a:ln>
        </p:spPr>
      </p:pic>
      <p:pic>
        <p:nvPicPr>
          <p:cNvPr id="249" name="Shape 249"/>
          <p:cNvPicPr preferRelativeResize="0"/>
          <p:nvPr/>
        </p:nvPicPr>
        <p:blipFill>
          <a:blip r:embed="rId4">
            <a:alphaModFix/>
          </a:blip>
          <a:stretch>
            <a:fillRect/>
          </a:stretch>
        </p:blipFill>
        <p:spPr>
          <a:xfrm>
            <a:off x="4897275" y="638738"/>
            <a:ext cx="1977575" cy="2061949"/>
          </a:xfrm>
          <a:prstGeom prst="rect">
            <a:avLst/>
          </a:prstGeom>
          <a:noFill/>
          <a:ln>
            <a:noFill/>
          </a:ln>
        </p:spPr>
      </p:pic>
      <p:pic>
        <p:nvPicPr>
          <p:cNvPr id="250" name="Shape 250"/>
          <p:cNvPicPr preferRelativeResize="0"/>
          <p:nvPr/>
        </p:nvPicPr>
        <p:blipFill>
          <a:blip r:embed="rId5">
            <a:alphaModFix/>
          </a:blip>
          <a:stretch>
            <a:fillRect/>
          </a:stretch>
        </p:blipFill>
        <p:spPr>
          <a:xfrm>
            <a:off x="2139878" y="638749"/>
            <a:ext cx="1977574" cy="2061926"/>
          </a:xfrm>
          <a:prstGeom prst="rect">
            <a:avLst/>
          </a:prstGeom>
          <a:noFill/>
          <a:ln>
            <a:noFill/>
          </a:ln>
        </p:spPr>
      </p:pic>
      <p:pic>
        <p:nvPicPr>
          <p:cNvPr id="251" name="Shape 251"/>
          <p:cNvPicPr preferRelativeResize="0"/>
          <p:nvPr/>
        </p:nvPicPr>
        <p:blipFill>
          <a:blip r:embed="rId6">
            <a:alphaModFix/>
          </a:blip>
          <a:stretch>
            <a:fillRect/>
          </a:stretch>
        </p:blipFill>
        <p:spPr>
          <a:xfrm>
            <a:off x="6772140" y="638749"/>
            <a:ext cx="1977574" cy="2061926"/>
          </a:xfrm>
          <a:prstGeom prst="rect">
            <a:avLst/>
          </a:prstGeom>
          <a:noFill/>
          <a:ln>
            <a:noFill/>
          </a:ln>
        </p:spPr>
      </p:pic>
      <p:grpSp>
        <p:nvGrpSpPr>
          <p:cNvPr id="252" name="Shape 252"/>
          <p:cNvGrpSpPr/>
          <p:nvPr/>
        </p:nvGrpSpPr>
        <p:grpSpPr>
          <a:xfrm>
            <a:off x="0" y="4698475"/>
            <a:ext cx="9144000" cy="445025"/>
            <a:chOff x="0" y="0"/>
            <a:chExt cx="9144000" cy="445025"/>
          </a:xfrm>
        </p:grpSpPr>
        <p:pic>
          <p:nvPicPr>
            <p:cNvPr id="253" name="Shape 253"/>
            <p:cNvPicPr preferRelativeResize="0"/>
            <p:nvPr/>
          </p:nvPicPr>
          <p:blipFill>
            <a:blip r:embed="rId7">
              <a:alphaModFix/>
            </a:blip>
            <a:stretch>
              <a:fillRect/>
            </a:stretch>
          </p:blipFill>
          <p:spPr>
            <a:xfrm>
              <a:off x="0" y="0"/>
              <a:ext cx="9144000" cy="445025"/>
            </a:xfrm>
            <a:prstGeom prst="rect">
              <a:avLst/>
            </a:prstGeom>
            <a:noFill/>
            <a:ln>
              <a:noFill/>
            </a:ln>
          </p:spPr>
        </p:pic>
        <p:pic>
          <p:nvPicPr>
            <p:cNvPr id="254" name="Shape 254"/>
            <p:cNvPicPr preferRelativeResize="0"/>
            <p:nvPr/>
          </p:nvPicPr>
          <p:blipFill>
            <a:blip r:embed="rId8">
              <a:alphaModFix/>
            </a:blip>
            <a:stretch>
              <a:fillRect/>
            </a:stretch>
          </p:blipFill>
          <p:spPr>
            <a:xfrm>
              <a:off x="6006401" y="36612"/>
              <a:ext cx="3046346" cy="371801"/>
            </a:xfrm>
            <a:prstGeom prst="rect">
              <a:avLst/>
            </a:prstGeom>
            <a:noFill/>
            <a:ln>
              <a:noFill/>
            </a:ln>
          </p:spPr>
        </p:pic>
      </p:grpSp>
      <p:sp>
        <p:nvSpPr>
          <p:cNvPr id="255" name="Shape 255"/>
          <p:cNvSpPr txBox="1"/>
          <p:nvPr/>
        </p:nvSpPr>
        <p:spPr>
          <a:xfrm>
            <a:off x="551550" y="2718317"/>
            <a:ext cx="8040900" cy="2285400"/>
          </a:xfrm>
          <a:prstGeom prst="rect">
            <a:avLst/>
          </a:prstGeom>
          <a:noFill/>
          <a:ln>
            <a:noFill/>
          </a:ln>
        </p:spPr>
        <p:txBody>
          <a:bodyPr wrap="square" lIns="91425" tIns="91425" rIns="91425" bIns="91425" anchor="t" anchorCtr="0">
            <a:noAutofit/>
          </a:bodyPr>
          <a:lstStyle/>
          <a:p>
            <a:pPr marL="0" lvl="0" indent="0">
              <a:spcBef>
                <a:spcPts val="0"/>
              </a:spcBef>
              <a:buNone/>
            </a:pPr>
            <a:r>
              <a:rPr lang="en" dirty="0">
                <a:solidFill>
                  <a:schemeClr val="bg2"/>
                </a:solidFill>
              </a:rPr>
              <a:t>For VOI:</a:t>
            </a:r>
          </a:p>
          <a:p>
            <a:pPr marL="457200" lvl="0" indent="-317500">
              <a:spcBef>
                <a:spcPts val="0"/>
              </a:spcBef>
              <a:spcAft>
                <a:spcPts val="0"/>
              </a:spcAft>
              <a:buClr>
                <a:srgbClr val="434343"/>
              </a:buClr>
              <a:buSzPts val="1400"/>
              <a:buFont typeface="Arial" panose="020B0604020202020204" pitchFamily="34" charset="0"/>
              <a:buChar char="•"/>
            </a:pPr>
            <a:r>
              <a:rPr lang="en" dirty="0">
                <a:solidFill>
                  <a:schemeClr val="bg2"/>
                </a:solidFill>
              </a:rPr>
              <a:t>The autocorrelations of VOI is significant and positive for the first 5 lags</a:t>
            </a:r>
          </a:p>
          <a:p>
            <a:pPr marL="457200" lvl="0" indent="-317500">
              <a:spcBef>
                <a:spcPts val="0"/>
              </a:spcBef>
              <a:buClr>
                <a:srgbClr val="434343"/>
              </a:buClr>
              <a:buSzPts val="1400"/>
              <a:buFont typeface="Arial" panose="020B0604020202020204" pitchFamily="34" charset="0"/>
              <a:buChar char="•"/>
            </a:pPr>
            <a:r>
              <a:rPr lang="en" dirty="0">
                <a:solidFill>
                  <a:schemeClr val="bg2"/>
                </a:solidFill>
              </a:rPr>
              <a:t>First difference is a large negative</a:t>
            </a:r>
          </a:p>
          <a:p>
            <a:pPr marL="0" lvl="0" indent="0">
              <a:spcBef>
                <a:spcPts val="0"/>
              </a:spcBef>
              <a:buNone/>
            </a:pPr>
            <a:endParaRPr dirty="0">
              <a:solidFill>
                <a:schemeClr val="bg2"/>
              </a:solidFill>
            </a:endParaRPr>
          </a:p>
          <a:p>
            <a:pPr marL="0" lvl="0" indent="0">
              <a:spcBef>
                <a:spcPts val="0"/>
              </a:spcBef>
              <a:buNone/>
            </a:pPr>
            <a:r>
              <a:rPr lang="en" dirty="0">
                <a:solidFill>
                  <a:schemeClr val="bg2"/>
                </a:solidFill>
              </a:rPr>
              <a:t>For OIR:</a:t>
            </a:r>
          </a:p>
          <a:p>
            <a:pPr marL="457200" lvl="0" indent="-317500">
              <a:spcBef>
                <a:spcPts val="0"/>
              </a:spcBef>
              <a:spcAft>
                <a:spcPts val="0"/>
              </a:spcAft>
              <a:buClr>
                <a:srgbClr val="434343"/>
              </a:buClr>
              <a:buSzPts val="1400"/>
              <a:buFont typeface="Arial" panose="020B0604020202020204" pitchFamily="34" charset="0"/>
              <a:buChar char="•"/>
            </a:pPr>
            <a:r>
              <a:rPr lang="en" dirty="0">
                <a:solidFill>
                  <a:schemeClr val="bg2"/>
                </a:solidFill>
              </a:rPr>
              <a:t>The autocorrelations of OIR is significant and positive for the first 5 lags</a:t>
            </a:r>
          </a:p>
          <a:p>
            <a:pPr marL="457200" lvl="0" indent="-317500">
              <a:spcBef>
                <a:spcPts val="0"/>
              </a:spcBef>
              <a:spcAft>
                <a:spcPts val="0"/>
              </a:spcAft>
              <a:buClr>
                <a:srgbClr val="434343"/>
              </a:buClr>
              <a:buSzPts val="1400"/>
              <a:buFont typeface="Arial" panose="020B0604020202020204" pitchFamily="34" charset="0"/>
              <a:buChar char="•"/>
            </a:pPr>
            <a:r>
              <a:rPr lang="en" dirty="0">
                <a:solidFill>
                  <a:schemeClr val="bg2"/>
                </a:solidFill>
              </a:rPr>
              <a:t>First difference is a large negative</a:t>
            </a:r>
          </a:p>
          <a:p>
            <a:pPr marL="457200" lvl="0" indent="-317500">
              <a:spcBef>
                <a:spcPts val="0"/>
              </a:spcBef>
              <a:buClr>
                <a:srgbClr val="434343"/>
              </a:buClr>
              <a:buSzPts val="1400"/>
              <a:buFont typeface="Arial" panose="020B0604020202020204" pitchFamily="34" charset="0"/>
              <a:buChar char="•"/>
            </a:pPr>
            <a:r>
              <a:rPr lang="en" dirty="0">
                <a:solidFill>
                  <a:schemeClr val="bg2"/>
                </a:solidFill>
              </a:rPr>
              <a:t>The graphs they share the same signs and similar magnitudes with the autocorrelation of VOI</a:t>
            </a:r>
          </a:p>
          <a:p>
            <a:pPr marL="0" lvl="0" indent="0">
              <a:spcBef>
                <a:spcPts val="0"/>
              </a:spcBef>
              <a:buNone/>
            </a:pPr>
            <a:br>
              <a:rPr lang="en" dirty="0">
                <a:solidFill>
                  <a:schemeClr val="bg2"/>
                </a:solidFill>
              </a:rPr>
            </a:br>
            <a:endParaRPr lang="en" dirty="0">
              <a:solidFill>
                <a:schemeClr val="bg2"/>
              </a:solidFill>
            </a:endParaRPr>
          </a:p>
        </p:txBody>
      </p:sp>
      <p:pic>
        <p:nvPicPr>
          <p:cNvPr id="17" name="Shape 248">
            <a:extLst>
              <a:ext uri="{FF2B5EF4-FFF2-40B4-BE49-F238E27FC236}">
                <a16:creationId xmlns:a16="http://schemas.microsoft.com/office/drawing/2014/main" id="{5681735D-25CF-4363-BE84-762C75C931D1}"/>
              </a:ext>
            </a:extLst>
          </p:cNvPr>
          <p:cNvPicPr preferRelativeResize="0"/>
          <p:nvPr/>
        </p:nvPicPr>
        <p:blipFill>
          <a:blip r:embed="rId3">
            <a:alphaModFix/>
          </a:blip>
          <a:stretch>
            <a:fillRect/>
          </a:stretch>
        </p:blipFill>
        <p:spPr>
          <a:xfrm>
            <a:off x="323050" y="645041"/>
            <a:ext cx="1977575" cy="2061928"/>
          </a:xfrm>
          <a:prstGeom prst="rect">
            <a:avLst/>
          </a:prstGeom>
          <a:noFill/>
          <a:ln>
            <a:noFill/>
          </a:ln>
        </p:spPr>
      </p:pic>
      <p:pic>
        <p:nvPicPr>
          <p:cNvPr id="18" name="Shape 249">
            <a:extLst>
              <a:ext uri="{FF2B5EF4-FFF2-40B4-BE49-F238E27FC236}">
                <a16:creationId xmlns:a16="http://schemas.microsoft.com/office/drawing/2014/main" id="{06C765A9-2E60-409C-BB12-89A0A9BFD9DF}"/>
              </a:ext>
            </a:extLst>
          </p:cNvPr>
          <p:cNvPicPr preferRelativeResize="0"/>
          <p:nvPr/>
        </p:nvPicPr>
        <p:blipFill>
          <a:blip r:embed="rId4">
            <a:alphaModFix/>
          </a:blip>
          <a:stretch>
            <a:fillRect/>
          </a:stretch>
        </p:blipFill>
        <p:spPr>
          <a:xfrm>
            <a:off x="4897275" y="645029"/>
            <a:ext cx="1977575" cy="2061949"/>
          </a:xfrm>
          <a:prstGeom prst="rect">
            <a:avLst/>
          </a:prstGeom>
          <a:noFill/>
          <a:ln>
            <a:noFill/>
          </a:ln>
        </p:spPr>
      </p:pic>
      <p:pic>
        <p:nvPicPr>
          <p:cNvPr id="19" name="Shape 250">
            <a:extLst>
              <a:ext uri="{FF2B5EF4-FFF2-40B4-BE49-F238E27FC236}">
                <a16:creationId xmlns:a16="http://schemas.microsoft.com/office/drawing/2014/main" id="{A635B0C7-16CC-486C-9B0D-8B872D9BC84D}"/>
              </a:ext>
            </a:extLst>
          </p:cNvPr>
          <p:cNvPicPr preferRelativeResize="0"/>
          <p:nvPr/>
        </p:nvPicPr>
        <p:blipFill>
          <a:blip r:embed="rId5">
            <a:alphaModFix/>
          </a:blip>
          <a:stretch>
            <a:fillRect/>
          </a:stretch>
        </p:blipFill>
        <p:spPr>
          <a:xfrm>
            <a:off x="2139878" y="645040"/>
            <a:ext cx="1977574" cy="2061926"/>
          </a:xfrm>
          <a:prstGeom prst="rect">
            <a:avLst/>
          </a:prstGeom>
          <a:noFill/>
          <a:ln>
            <a:noFill/>
          </a:ln>
        </p:spPr>
      </p:pic>
      <p:pic>
        <p:nvPicPr>
          <p:cNvPr id="20" name="Shape 251">
            <a:extLst>
              <a:ext uri="{FF2B5EF4-FFF2-40B4-BE49-F238E27FC236}">
                <a16:creationId xmlns:a16="http://schemas.microsoft.com/office/drawing/2014/main" id="{C31FFBB1-3D9D-4E17-9545-71F0303FC742}"/>
              </a:ext>
            </a:extLst>
          </p:cNvPr>
          <p:cNvPicPr preferRelativeResize="0"/>
          <p:nvPr/>
        </p:nvPicPr>
        <p:blipFill>
          <a:blip r:embed="rId6">
            <a:alphaModFix/>
          </a:blip>
          <a:stretch>
            <a:fillRect/>
          </a:stretch>
        </p:blipFill>
        <p:spPr>
          <a:xfrm>
            <a:off x="6772140" y="645040"/>
            <a:ext cx="1977574" cy="2061926"/>
          </a:xfrm>
          <a:prstGeom prst="rect">
            <a:avLst/>
          </a:prstGeom>
          <a:noFill/>
          <a:ln>
            <a:noFill/>
          </a:ln>
        </p:spPr>
      </p:pic>
      <p:pic>
        <p:nvPicPr>
          <p:cNvPr id="22" name="Shape 248">
            <a:extLst>
              <a:ext uri="{FF2B5EF4-FFF2-40B4-BE49-F238E27FC236}">
                <a16:creationId xmlns:a16="http://schemas.microsoft.com/office/drawing/2014/main" id="{C5F8BBD6-A549-4027-AC3A-EBD7F189EF21}"/>
              </a:ext>
            </a:extLst>
          </p:cNvPr>
          <p:cNvPicPr preferRelativeResize="0"/>
          <p:nvPr/>
        </p:nvPicPr>
        <p:blipFill>
          <a:blip r:embed="rId3">
            <a:alphaModFix/>
          </a:blip>
          <a:stretch>
            <a:fillRect/>
          </a:stretch>
        </p:blipFill>
        <p:spPr>
          <a:xfrm>
            <a:off x="323050" y="742354"/>
            <a:ext cx="1977575" cy="2061928"/>
          </a:xfrm>
          <a:prstGeom prst="rect">
            <a:avLst/>
          </a:prstGeom>
          <a:noFill/>
          <a:ln>
            <a:noFill/>
          </a:ln>
        </p:spPr>
      </p:pic>
      <p:pic>
        <p:nvPicPr>
          <p:cNvPr id="23" name="Shape 249">
            <a:extLst>
              <a:ext uri="{FF2B5EF4-FFF2-40B4-BE49-F238E27FC236}">
                <a16:creationId xmlns:a16="http://schemas.microsoft.com/office/drawing/2014/main" id="{479BDF19-2DB9-47DF-86B3-C5225D03B89D}"/>
              </a:ext>
            </a:extLst>
          </p:cNvPr>
          <p:cNvPicPr preferRelativeResize="0"/>
          <p:nvPr/>
        </p:nvPicPr>
        <p:blipFill>
          <a:blip r:embed="rId4">
            <a:alphaModFix/>
          </a:blip>
          <a:stretch>
            <a:fillRect/>
          </a:stretch>
        </p:blipFill>
        <p:spPr>
          <a:xfrm>
            <a:off x="4897275" y="742342"/>
            <a:ext cx="1977575" cy="2061949"/>
          </a:xfrm>
          <a:prstGeom prst="rect">
            <a:avLst/>
          </a:prstGeom>
          <a:noFill/>
          <a:ln>
            <a:noFill/>
          </a:ln>
        </p:spPr>
      </p:pic>
      <p:pic>
        <p:nvPicPr>
          <p:cNvPr id="24" name="Shape 250">
            <a:extLst>
              <a:ext uri="{FF2B5EF4-FFF2-40B4-BE49-F238E27FC236}">
                <a16:creationId xmlns:a16="http://schemas.microsoft.com/office/drawing/2014/main" id="{3071D22D-A9C7-4A21-BAE2-7671C189B6FA}"/>
              </a:ext>
            </a:extLst>
          </p:cNvPr>
          <p:cNvPicPr preferRelativeResize="0"/>
          <p:nvPr/>
        </p:nvPicPr>
        <p:blipFill>
          <a:blip r:embed="rId5">
            <a:alphaModFix/>
          </a:blip>
          <a:stretch>
            <a:fillRect/>
          </a:stretch>
        </p:blipFill>
        <p:spPr>
          <a:xfrm>
            <a:off x="2139878" y="742353"/>
            <a:ext cx="1977574" cy="2061926"/>
          </a:xfrm>
          <a:prstGeom prst="rect">
            <a:avLst/>
          </a:prstGeom>
          <a:noFill/>
          <a:ln>
            <a:noFill/>
          </a:ln>
        </p:spPr>
      </p:pic>
      <p:pic>
        <p:nvPicPr>
          <p:cNvPr id="25" name="Shape 251">
            <a:extLst>
              <a:ext uri="{FF2B5EF4-FFF2-40B4-BE49-F238E27FC236}">
                <a16:creationId xmlns:a16="http://schemas.microsoft.com/office/drawing/2014/main" id="{0839CBAA-BC69-45D3-A385-6F5CCD7339A8}"/>
              </a:ext>
            </a:extLst>
          </p:cNvPr>
          <p:cNvPicPr preferRelativeResize="0"/>
          <p:nvPr/>
        </p:nvPicPr>
        <p:blipFill>
          <a:blip r:embed="rId6">
            <a:alphaModFix/>
          </a:blip>
          <a:stretch>
            <a:fillRect/>
          </a:stretch>
        </p:blipFill>
        <p:spPr>
          <a:xfrm>
            <a:off x="6772140" y="742353"/>
            <a:ext cx="1977574" cy="2061926"/>
          </a:xfrm>
          <a:prstGeom prst="rect">
            <a:avLst/>
          </a:prstGeom>
          <a:noFill/>
          <a:ln>
            <a:noFill/>
          </a:ln>
        </p:spPr>
      </p:pic>
      <p:sp>
        <p:nvSpPr>
          <p:cNvPr id="16" name="Title 1">
            <a:extLst>
              <a:ext uri="{FF2B5EF4-FFF2-40B4-BE49-F238E27FC236}">
                <a16:creationId xmlns:a16="http://schemas.microsoft.com/office/drawing/2014/main" id="{DAFCF681-352A-4362-8C5A-EA6A34828305}"/>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Indicator Properties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1" name="Shape 261"/>
              <p:cNvSpPr txBox="1">
                <a:spLocks noGrp="1"/>
              </p:cNvSpPr>
              <p:nvPr>
                <p:ph type="body" idx="1"/>
              </p:nvPr>
            </p:nvSpPr>
            <p:spPr>
              <a:xfrm>
                <a:off x="4710699" y="177296"/>
                <a:ext cx="4119327" cy="4183200"/>
              </a:xfrm>
              <a:prstGeom prst="rect">
                <a:avLst/>
              </a:prstGeom>
            </p:spPr>
            <p:txBody>
              <a:bodyPr wrap="square" lIns="91425" tIns="91425" rIns="91425" bIns="91425" anchor="t" anchorCtr="0">
                <a:noAutofit/>
              </a:bodyPr>
              <a:lstStyle/>
              <a:p>
                <a:pPr lvl="0">
                  <a:buNone/>
                </a:pPr>
                <a14:m>
                  <m:oMathPara xmlns:m="http://schemas.openxmlformats.org/officeDocument/2006/math">
                    <m:oMathParaPr>
                      <m:jc m:val="centerGroup"/>
                    </m:oMathParaPr>
                    <m:oMath xmlns:m="http://schemas.openxmlformats.org/officeDocument/2006/math">
                      <m:sSub>
                        <m:sSubPr>
                          <m:ctrlPr>
                            <a:rPr lang="en-US"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charset="0"/>
                            </a:rPr>
                            <m:t>𝑅</m:t>
                          </m:r>
                        </m:e>
                        <m:sub>
                          <m:r>
                            <a:rPr lang="en-US" altLang="zh-CN" sz="1600" b="0" i="1" smtClean="0">
                              <a:solidFill>
                                <a:schemeClr val="bg2"/>
                              </a:solidFill>
                              <a:latin typeface="Cambria Math" charset="0"/>
                            </a:rPr>
                            <m:t>𝑡</m:t>
                          </m:r>
                        </m:sub>
                      </m:sSub>
                      <m:r>
                        <a:rPr lang="en-US" altLang="zh-CN" sz="1600" b="0" i="1" smtClean="0">
                          <a:solidFill>
                            <a:schemeClr val="bg2"/>
                          </a:solidFill>
                          <a:latin typeface="Cambria Math" charset="0"/>
                        </a:rPr>
                        <m:t>=</m:t>
                      </m:r>
                      <m:sSub>
                        <m:sSubPr>
                          <m:ctrlPr>
                            <a:rPr lang="en-US" sz="1600" i="1">
                              <a:solidFill>
                                <a:schemeClr val="bg2"/>
                              </a:solidFill>
                              <a:latin typeface="Cambria Math" panose="02040503050406030204" pitchFamily="18" charset="0"/>
                            </a:rPr>
                          </m:ctrlPr>
                        </m:sSubPr>
                        <m:e>
                          <m:r>
                            <a:rPr lang="en-US" sz="1600" i="1" smtClean="0">
                              <a:solidFill>
                                <a:schemeClr val="bg2"/>
                              </a:solidFill>
                              <a:latin typeface="Cambria Math" charset="0"/>
                              <a:ea typeface="Cambria Math" charset="0"/>
                              <a:cs typeface="Cambria Math" charset="0"/>
                            </a:rPr>
                            <m:t>𝜙</m:t>
                          </m:r>
                          <m:r>
                            <a:rPr lang="en-US" altLang="zh-CN" sz="1600" i="1">
                              <a:solidFill>
                                <a:schemeClr val="bg2"/>
                              </a:solidFill>
                              <a:latin typeface="Cambria Math" charset="0"/>
                            </a:rPr>
                            <m:t>𝑅</m:t>
                          </m:r>
                        </m:e>
                        <m:sub>
                          <m:r>
                            <a:rPr lang="en-US" altLang="zh-CN" sz="1600" i="1">
                              <a:solidFill>
                                <a:schemeClr val="bg2"/>
                              </a:solidFill>
                              <a:latin typeface="Cambria Math" charset="0"/>
                            </a:rPr>
                            <m:t>𝑡</m:t>
                          </m:r>
                          <m:r>
                            <a:rPr lang="en-US" altLang="zh-CN" sz="1600" b="0" i="1" smtClean="0">
                              <a:solidFill>
                                <a:schemeClr val="bg2"/>
                              </a:solidFill>
                              <a:latin typeface="Cambria Math" charset="0"/>
                            </a:rPr>
                            <m:t>−1</m:t>
                          </m:r>
                        </m:sub>
                      </m:sSub>
                      <m:r>
                        <a:rPr lang="en-US" altLang="zh-CN" sz="1600" b="0" i="1" smtClean="0">
                          <a:solidFill>
                            <a:schemeClr val="bg2"/>
                          </a:solidFill>
                          <a:latin typeface="Cambria Math" charset="0"/>
                        </a:rPr>
                        <m:t>+</m:t>
                      </m:r>
                      <m:sSub>
                        <m:sSubPr>
                          <m:ctrlPr>
                            <a:rPr lang="en-US" sz="1600" i="1" smtClean="0">
                              <a:solidFill>
                                <a:schemeClr val="bg2"/>
                              </a:solidFill>
                              <a:latin typeface="Cambria Math" panose="02040503050406030204" pitchFamily="18" charset="0"/>
                            </a:rPr>
                          </m:ctrlPr>
                        </m:sSubPr>
                        <m:e>
                          <m:r>
                            <a:rPr lang="en-US" sz="1600" i="1" smtClean="0">
                              <a:solidFill>
                                <a:schemeClr val="bg2"/>
                              </a:solidFill>
                              <a:latin typeface="Cambria Math" charset="0"/>
                              <a:ea typeface="Cambria Math" charset="0"/>
                              <a:cs typeface="Cambria Math" charset="0"/>
                            </a:rPr>
                            <m:t>𝜀</m:t>
                          </m:r>
                        </m:e>
                        <m:sub>
                          <m:r>
                            <a:rPr lang="en-US" altLang="zh-CN" sz="1600" i="1">
                              <a:solidFill>
                                <a:schemeClr val="bg2"/>
                              </a:solidFill>
                              <a:latin typeface="Cambria Math" charset="0"/>
                            </a:rPr>
                            <m:t>𝑡</m:t>
                          </m:r>
                        </m:sub>
                      </m:sSub>
                    </m:oMath>
                  </m:oMathPara>
                </a14:m>
                <a:endParaRPr lang="en-US" sz="1600" dirty="0">
                  <a:solidFill>
                    <a:schemeClr val="bg2"/>
                  </a:solidFill>
                </a:endParaRPr>
              </a:p>
              <a:p>
                <a:pPr lvl="0">
                  <a:buNone/>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altLang="zh-CN" sz="1600" b="0" i="1" smtClean="0">
                            <a:solidFill>
                              <a:schemeClr val="bg2"/>
                            </a:solidFill>
                            <a:latin typeface="Cambria Math" charset="0"/>
                          </a:rPr>
                          <m:t>𝐻</m:t>
                        </m:r>
                      </m:e>
                      <m:sub>
                        <m:r>
                          <a:rPr lang="en-US" altLang="zh-CN" sz="1600" b="0" i="1" smtClean="0">
                            <a:solidFill>
                              <a:schemeClr val="bg2"/>
                            </a:solidFill>
                            <a:latin typeface="Cambria Math" charset="0"/>
                          </a:rPr>
                          <m:t>0</m:t>
                        </m:r>
                      </m:sub>
                    </m:sSub>
                    <m:r>
                      <a:rPr lang="en-US" altLang="zh-CN" sz="1600" b="0" i="1" smtClean="0">
                        <a:solidFill>
                          <a:schemeClr val="bg2"/>
                        </a:solidFill>
                        <a:latin typeface="Cambria Math" charset="0"/>
                      </a:rPr>
                      <m:t>:</m:t>
                    </m:r>
                  </m:oMath>
                </a14:m>
                <a:r>
                  <a:rPr lang="en-US" altLang="zh-CN" sz="1600" dirty="0">
                    <a:solidFill>
                      <a:schemeClr val="bg2"/>
                    </a:solidFill>
                  </a:rPr>
                  <a:t> </a:t>
                </a:r>
                <a14:m>
                  <m:oMath xmlns:m="http://schemas.openxmlformats.org/officeDocument/2006/math">
                    <m:r>
                      <a:rPr lang="en-US" sz="1600" i="1">
                        <a:solidFill>
                          <a:schemeClr val="bg2"/>
                        </a:solidFill>
                        <a:latin typeface="Cambria Math" charset="0"/>
                        <a:ea typeface="Cambria Math" charset="0"/>
                        <a:cs typeface="Cambria Math" charset="0"/>
                      </a:rPr>
                      <m:t>𝜙</m:t>
                    </m:r>
                  </m:oMath>
                </a14:m>
                <a:r>
                  <a:rPr lang="en-US" altLang="zh-CN" sz="1600" dirty="0">
                    <a:solidFill>
                      <a:schemeClr val="bg2"/>
                    </a:solidFill>
                  </a:rPr>
                  <a:t>=1</a:t>
                </a:r>
              </a:p>
              <a:p>
                <a:pPr lvl="0">
                  <a:buNone/>
                </a:pPr>
                <a:r>
                  <a:rPr lang="en-US" altLang="zh-CN" sz="1600" dirty="0">
                    <a:solidFill>
                      <a:schemeClr val="bg2"/>
                    </a:solidFill>
                  </a:rPr>
                  <a:t>If the series is a RW (</a:t>
                </a:r>
                <a14:m>
                  <m:oMath xmlns:m="http://schemas.openxmlformats.org/officeDocument/2006/math">
                    <m:r>
                      <a:rPr lang="en-US" sz="1600" i="1">
                        <a:solidFill>
                          <a:schemeClr val="bg2"/>
                        </a:solidFill>
                        <a:latin typeface="Cambria Math" charset="0"/>
                        <a:ea typeface="Cambria Math" charset="0"/>
                        <a:cs typeface="Cambria Math" charset="0"/>
                      </a:rPr>
                      <m:t>𝜙</m:t>
                    </m:r>
                  </m:oMath>
                </a14:m>
                <a:r>
                  <a:rPr lang="en-US" altLang="zh-CN" sz="1600" dirty="0">
                    <a:solidFill>
                      <a:schemeClr val="bg2"/>
                    </a:solidFill>
                  </a:rPr>
                  <a:t>=1)</a:t>
                </a:r>
              </a:p>
              <a:p>
                <a:pPr lvl="0">
                  <a:buNone/>
                </a:pPr>
                <a14:m>
                  <m:oMath xmlns:m="http://schemas.openxmlformats.org/officeDocument/2006/math">
                    <m:sSub>
                      <m:sSubPr>
                        <m:ctrlPr>
                          <a:rPr lang="en-US" sz="1600" i="1">
                            <a:solidFill>
                              <a:schemeClr val="bg2"/>
                            </a:solidFill>
                            <a:latin typeface="Cambria Math" panose="02040503050406030204" pitchFamily="18" charset="0"/>
                          </a:rPr>
                        </m:ctrlPr>
                      </m:sSubPr>
                      <m:e>
                        <m:r>
                          <a:rPr lang="en-US" altLang="zh-CN" sz="1600" i="1">
                            <a:solidFill>
                              <a:schemeClr val="bg2"/>
                            </a:solidFill>
                            <a:latin typeface="Cambria Math" charset="0"/>
                          </a:rPr>
                          <m:t>𝑅</m:t>
                        </m:r>
                      </m:e>
                      <m:sub>
                        <m:r>
                          <a:rPr lang="en-US" altLang="zh-CN" sz="1600" i="1">
                            <a:solidFill>
                              <a:schemeClr val="bg2"/>
                            </a:solidFill>
                            <a:latin typeface="Cambria Math" charset="0"/>
                          </a:rPr>
                          <m:t>𝑡</m:t>
                        </m:r>
                      </m:sub>
                    </m:sSub>
                  </m:oMath>
                </a14:m>
                <a:r>
                  <a:rPr lang="en-US" altLang="zh-CN" sz="1600" dirty="0">
                    <a:solidFill>
                      <a:schemeClr val="bg2"/>
                    </a:solidFill>
                  </a:rPr>
                  <a:t>-</a:t>
                </a:r>
                <a14:m>
                  <m:oMath xmlns:m="http://schemas.openxmlformats.org/officeDocument/2006/math">
                    <m:sSub>
                      <m:sSubPr>
                        <m:ctrlPr>
                          <a:rPr lang="en-US" sz="1400" i="1">
                            <a:solidFill>
                              <a:schemeClr val="bg2"/>
                            </a:solidFill>
                            <a:latin typeface="Cambria Math" panose="02040503050406030204" pitchFamily="18" charset="0"/>
                          </a:rPr>
                        </m:ctrlPr>
                      </m:sSubPr>
                      <m:e>
                        <m:r>
                          <a:rPr lang="en-US" altLang="zh-CN" sz="1400" i="1">
                            <a:solidFill>
                              <a:schemeClr val="bg2"/>
                            </a:solidFill>
                            <a:latin typeface="Cambria Math" charset="0"/>
                          </a:rPr>
                          <m:t>𝑅</m:t>
                        </m:r>
                      </m:e>
                      <m:sub>
                        <m:r>
                          <a:rPr lang="en-US" altLang="zh-CN" sz="1400" i="1">
                            <a:solidFill>
                              <a:schemeClr val="bg2"/>
                            </a:solidFill>
                            <a:latin typeface="Cambria Math" charset="0"/>
                          </a:rPr>
                          <m:t>𝑡</m:t>
                        </m:r>
                        <m:r>
                          <a:rPr lang="en-US" altLang="zh-CN" sz="1400" b="0" i="1" smtClean="0">
                            <a:solidFill>
                              <a:schemeClr val="bg2"/>
                            </a:solidFill>
                            <a:latin typeface="Cambria Math" charset="0"/>
                          </a:rPr>
                          <m:t>−</m:t>
                        </m:r>
                        <m:r>
                          <a:rPr lang="en-US" altLang="zh-CN" sz="1400" b="0" i="1" smtClean="0">
                            <a:solidFill>
                              <a:schemeClr val="bg2"/>
                            </a:solidFill>
                            <a:latin typeface="Cambria Math" charset="0"/>
                          </a:rPr>
                          <m:t>𝑘</m:t>
                        </m:r>
                      </m:sub>
                    </m:sSub>
                    <m:r>
                      <a:rPr lang="en-US" altLang="zh-CN" sz="1400" b="0" i="1" smtClean="0">
                        <a:solidFill>
                          <a:schemeClr val="bg2"/>
                        </a:solidFill>
                        <a:latin typeface="Cambria Math" charset="0"/>
                      </a:rPr>
                      <m:t>=</m:t>
                    </m:r>
                    <m:d>
                      <m:dPr>
                        <m:ctrlPr>
                          <a:rPr lang="en-US" altLang="zh-CN" sz="1400" b="0" i="1" smtClean="0">
                            <a:solidFill>
                              <a:schemeClr val="bg2"/>
                            </a:solidFill>
                            <a:latin typeface="Cambria Math" panose="02040503050406030204" pitchFamily="18" charset="0"/>
                          </a:rPr>
                        </m:ctrlPr>
                      </m:dPr>
                      <m:e>
                        <m:sSub>
                          <m:sSubPr>
                            <m:ctrlPr>
                              <a:rPr lang="en-US" sz="1400" i="1">
                                <a:solidFill>
                                  <a:schemeClr val="bg2"/>
                                </a:solidFill>
                                <a:latin typeface="Cambria Math" panose="02040503050406030204" pitchFamily="18" charset="0"/>
                              </a:rPr>
                            </m:ctrlPr>
                          </m:sSubPr>
                          <m:e>
                            <m:r>
                              <a:rPr lang="en-US" altLang="zh-CN" sz="1400" i="1">
                                <a:solidFill>
                                  <a:schemeClr val="bg2"/>
                                </a:solidFill>
                                <a:latin typeface="Cambria Math" charset="0"/>
                              </a:rPr>
                              <m:t>𝑅</m:t>
                            </m:r>
                          </m:e>
                          <m:sub>
                            <m:r>
                              <a:rPr lang="en-US" altLang="zh-CN" sz="1400" i="1">
                                <a:solidFill>
                                  <a:schemeClr val="bg2"/>
                                </a:solidFill>
                                <a:latin typeface="Cambria Math" charset="0"/>
                              </a:rPr>
                              <m:t>𝑡</m:t>
                            </m:r>
                          </m:sub>
                        </m:sSub>
                        <m:r>
                          <a:rPr lang="en-US" altLang="zh-CN" sz="1400" b="0" i="1" smtClean="0">
                            <a:solidFill>
                              <a:schemeClr val="bg2"/>
                            </a:solidFill>
                            <a:latin typeface="Cambria Math" charset="0"/>
                          </a:rPr>
                          <m:t>−</m:t>
                        </m:r>
                        <m:sSub>
                          <m:sSubPr>
                            <m:ctrlPr>
                              <a:rPr lang="en-US" sz="1400" i="1">
                                <a:solidFill>
                                  <a:schemeClr val="bg2"/>
                                </a:solidFill>
                                <a:latin typeface="Cambria Math" panose="02040503050406030204" pitchFamily="18" charset="0"/>
                              </a:rPr>
                            </m:ctrlPr>
                          </m:sSubPr>
                          <m:e>
                            <m:r>
                              <a:rPr lang="en-US" altLang="zh-CN" sz="1400" i="1">
                                <a:solidFill>
                                  <a:schemeClr val="bg2"/>
                                </a:solidFill>
                                <a:latin typeface="Cambria Math" charset="0"/>
                              </a:rPr>
                              <m:t>𝑅</m:t>
                            </m:r>
                          </m:e>
                          <m:sub>
                            <m:r>
                              <a:rPr lang="en-US" altLang="zh-CN" sz="1400" i="1">
                                <a:solidFill>
                                  <a:schemeClr val="bg2"/>
                                </a:solidFill>
                                <a:latin typeface="Cambria Math" charset="0"/>
                              </a:rPr>
                              <m:t>𝑡</m:t>
                            </m:r>
                            <m:r>
                              <a:rPr lang="en-US" altLang="zh-CN" sz="1400" b="0" i="1" smtClean="0">
                                <a:solidFill>
                                  <a:schemeClr val="bg2"/>
                                </a:solidFill>
                                <a:latin typeface="Cambria Math" charset="0"/>
                              </a:rPr>
                              <m:t>−1</m:t>
                            </m:r>
                          </m:sub>
                        </m:sSub>
                      </m:e>
                    </m:d>
                    <m:r>
                      <a:rPr lang="en-US" altLang="zh-CN" sz="1400" b="0" i="1" smtClean="0">
                        <a:solidFill>
                          <a:schemeClr val="bg2"/>
                        </a:solidFill>
                        <a:latin typeface="Cambria Math" charset="0"/>
                      </a:rPr>
                      <m:t>+…+</m:t>
                    </m:r>
                    <m:d>
                      <m:dPr>
                        <m:ctrlPr>
                          <a:rPr lang="en-US" altLang="zh-CN" sz="1400" b="0" i="1" smtClean="0">
                            <a:solidFill>
                              <a:schemeClr val="bg2"/>
                            </a:solidFill>
                            <a:latin typeface="Cambria Math" panose="02040503050406030204" pitchFamily="18" charset="0"/>
                          </a:rPr>
                        </m:ctrlPr>
                      </m:dPr>
                      <m:e>
                        <m:sSub>
                          <m:sSubPr>
                            <m:ctrlPr>
                              <a:rPr lang="en-US" sz="1400" i="1">
                                <a:solidFill>
                                  <a:schemeClr val="bg2"/>
                                </a:solidFill>
                                <a:latin typeface="Cambria Math" panose="02040503050406030204" pitchFamily="18" charset="0"/>
                              </a:rPr>
                            </m:ctrlPr>
                          </m:sSubPr>
                          <m:e>
                            <m:r>
                              <a:rPr lang="en-US" altLang="zh-CN" sz="1400" i="1">
                                <a:solidFill>
                                  <a:schemeClr val="bg2"/>
                                </a:solidFill>
                                <a:latin typeface="Cambria Math" charset="0"/>
                              </a:rPr>
                              <m:t>𝑅</m:t>
                            </m:r>
                          </m:e>
                          <m:sub>
                            <m:r>
                              <a:rPr lang="en-US" altLang="zh-CN" sz="1400" i="1">
                                <a:solidFill>
                                  <a:schemeClr val="bg2"/>
                                </a:solidFill>
                                <a:latin typeface="Cambria Math" charset="0"/>
                              </a:rPr>
                              <m:t>𝑡</m:t>
                            </m:r>
                            <m:r>
                              <a:rPr lang="en-US" altLang="zh-CN" sz="1400" b="0" i="1" smtClean="0">
                                <a:solidFill>
                                  <a:schemeClr val="bg2"/>
                                </a:solidFill>
                                <a:latin typeface="Cambria Math" charset="0"/>
                              </a:rPr>
                              <m:t>−</m:t>
                            </m:r>
                            <m:r>
                              <a:rPr lang="en-US" altLang="zh-CN" sz="1400" b="0" i="1" smtClean="0">
                                <a:solidFill>
                                  <a:schemeClr val="bg2"/>
                                </a:solidFill>
                                <a:latin typeface="Cambria Math" charset="0"/>
                              </a:rPr>
                              <m:t>𝑘</m:t>
                            </m:r>
                            <m:r>
                              <a:rPr lang="en-US" altLang="zh-CN" sz="1400" b="0" i="1" smtClean="0">
                                <a:solidFill>
                                  <a:schemeClr val="bg2"/>
                                </a:solidFill>
                                <a:latin typeface="Cambria Math" charset="0"/>
                              </a:rPr>
                              <m:t>+1</m:t>
                            </m:r>
                          </m:sub>
                        </m:sSub>
                        <m:r>
                          <a:rPr lang="en-US" altLang="zh-CN" sz="1400" b="0" i="1" smtClean="0">
                            <a:solidFill>
                              <a:schemeClr val="bg2"/>
                            </a:solidFill>
                            <a:latin typeface="Cambria Math" charset="0"/>
                          </a:rPr>
                          <m:t>−</m:t>
                        </m:r>
                        <m:sSub>
                          <m:sSubPr>
                            <m:ctrlPr>
                              <a:rPr lang="en-US" sz="1600" i="1">
                                <a:solidFill>
                                  <a:schemeClr val="bg2"/>
                                </a:solidFill>
                                <a:latin typeface="Cambria Math" panose="02040503050406030204" pitchFamily="18" charset="0"/>
                              </a:rPr>
                            </m:ctrlPr>
                          </m:sSubPr>
                          <m:e>
                            <m:r>
                              <a:rPr lang="en-US" altLang="zh-CN" sz="1600" i="1">
                                <a:solidFill>
                                  <a:schemeClr val="bg2"/>
                                </a:solidFill>
                                <a:latin typeface="Cambria Math" charset="0"/>
                              </a:rPr>
                              <m:t>𝑅</m:t>
                            </m:r>
                          </m:e>
                          <m:sub>
                            <m:r>
                              <a:rPr lang="en-US" altLang="zh-CN" sz="1600" i="1">
                                <a:solidFill>
                                  <a:schemeClr val="bg2"/>
                                </a:solidFill>
                                <a:latin typeface="Cambria Math" charset="0"/>
                              </a:rPr>
                              <m:t>𝑡</m:t>
                            </m:r>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𝑘</m:t>
                            </m:r>
                          </m:sub>
                        </m:sSub>
                      </m:e>
                    </m:d>
                  </m:oMath>
                </a14:m>
                <a:endParaRPr lang="en-US" altLang="zh-CN" sz="1400" b="0" i="1" dirty="0">
                  <a:solidFill>
                    <a:schemeClr val="bg2"/>
                  </a:solidFill>
                  <a:latin typeface="Cambria Math" charset="0"/>
                </a:endParaRPr>
              </a:p>
              <a:p>
                <a:pPr lvl="0">
                  <a:buNone/>
                </a:pPr>
                <a:r>
                  <a:rPr lang="en-US" altLang="zh-CN" sz="1400" b="0" dirty="0">
                    <a:solidFill>
                      <a:schemeClr val="bg2"/>
                    </a:solidFill>
                  </a:rPr>
                  <a:t>	</a:t>
                </a:r>
                <a14:m>
                  <m:oMath xmlns:m="http://schemas.openxmlformats.org/officeDocument/2006/math">
                    <m:r>
                      <a:rPr lang="en-US" altLang="zh-CN" sz="1400" b="0" i="1" smtClean="0">
                        <a:solidFill>
                          <a:schemeClr val="bg2"/>
                        </a:solidFill>
                        <a:latin typeface="Cambria Math"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charset="0"/>
                            <a:ea typeface="Cambria Math" charset="0"/>
                            <a:cs typeface="Cambria Math" charset="0"/>
                          </a:rPr>
                          <m:t>𝜀</m:t>
                        </m:r>
                      </m:e>
                      <m:sub>
                        <m:r>
                          <a:rPr lang="en-US" altLang="zh-CN" sz="1600" i="1">
                            <a:solidFill>
                              <a:schemeClr val="bg2"/>
                            </a:solidFill>
                            <a:latin typeface="Cambria Math" charset="0"/>
                          </a:rPr>
                          <m:t>𝑡</m:t>
                        </m:r>
                      </m:sub>
                    </m:sSub>
                  </m:oMath>
                </a14:m>
                <a:r>
                  <a:rPr lang="en-US" altLang="zh-CN" sz="1600" dirty="0">
                    <a:solidFill>
                      <a:schemeClr val="bg2"/>
                    </a:solidFill>
                  </a:rPr>
                  <a:t>+…+</a:t>
                </a:r>
                <a14:m>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charset="0"/>
                            <a:ea typeface="Cambria Math" charset="0"/>
                            <a:cs typeface="Cambria Math" charset="0"/>
                          </a:rPr>
                          <m:t>𝜀</m:t>
                        </m:r>
                      </m:e>
                      <m:sub>
                        <m:r>
                          <a:rPr lang="en-US" altLang="zh-CN" sz="1600" i="1">
                            <a:solidFill>
                              <a:schemeClr val="bg2"/>
                            </a:solidFill>
                            <a:latin typeface="Cambria Math" charset="0"/>
                          </a:rPr>
                          <m:t>𝑡</m:t>
                        </m:r>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𝐾</m:t>
                        </m:r>
                        <m:r>
                          <a:rPr lang="en-US" altLang="zh-CN" sz="1600" b="0" i="1" smtClean="0">
                            <a:solidFill>
                              <a:schemeClr val="bg2"/>
                            </a:solidFill>
                            <a:latin typeface="Cambria Math" charset="0"/>
                          </a:rPr>
                          <m:t>+1</m:t>
                        </m:r>
                      </m:sub>
                    </m:sSub>
                  </m:oMath>
                </a14:m>
                <a:endParaRPr lang="en-US" sz="1600" dirty="0">
                  <a:solidFill>
                    <a:schemeClr val="bg2"/>
                  </a:solidFill>
                </a:endParaRPr>
              </a:p>
              <a:p>
                <a:pPr lvl="0">
                  <a:buNone/>
                </a:pPr>
                <a14:m>
                  <m:oMathPara xmlns:m="http://schemas.openxmlformats.org/officeDocument/2006/math">
                    <m:oMathParaPr>
                      <m:jc m:val="centerGroup"/>
                    </m:oMathParaPr>
                    <m:oMath xmlns:m="http://schemas.openxmlformats.org/officeDocument/2006/math">
                      <m:sSup>
                        <m:sSupPr>
                          <m:ctrlPr>
                            <a:rPr lang="en-US" sz="1600" i="1" smtClean="0">
                              <a:solidFill>
                                <a:schemeClr val="bg2"/>
                              </a:solidFill>
                              <a:latin typeface="Cambria Math" panose="02040503050406030204" pitchFamily="18" charset="0"/>
                            </a:rPr>
                          </m:ctrlPr>
                        </m:sSupPr>
                        <m:e>
                          <m:r>
                            <a:rPr lang="en-US" sz="1600" i="1" smtClean="0">
                              <a:solidFill>
                                <a:schemeClr val="bg2"/>
                              </a:solidFill>
                              <a:latin typeface="Cambria Math" charset="0"/>
                              <a:ea typeface="Cambria Math" charset="0"/>
                              <a:cs typeface="Cambria Math" charset="0"/>
                            </a:rPr>
                            <m:t>𝜎</m:t>
                          </m:r>
                        </m:e>
                        <m:sup>
                          <m:r>
                            <a:rPr lang="en-US" altLang="zh-CN" sz="1600" b="0" i="1" smtClean="0">
                              <a:solidFill>
                                <a:schemeClr val="bg2"/>
                              </a:solidFill>
                              <a:latin typeface="Cambria Math" charset="0"/>
                            </a:rPr>
                            <m:t>2</m:t>
                          </m:r>
                        </m:sup>
                      </m:sSup>
                      <m:d>
                        <m:dPr>
                          <m:ctrlPr>
                            <a:rPr lang="en-US" altLang="zh-CN" sz="1600" b="0" i="1" smtClean="0">
                              <a:solidFill>
                                <a:schemeClr val="bg2"/>
                              </a:solidFill>
                              <a:latin typeface="Cambria Math" panose="02040503050406030204" pitchFamily="18" charset="0"/>
                            </a:rPr>
                          </m:ctrlPr>
                        </m:dPr>
                        <m:e>
                          <m:r>
                            <a:rPr lang="en-US" altLang="zh-CN" sz="1600" b="0" i="1" smtClean="0">
                              <a:solidFill>
                                <a:schemeClr val="bg2"/>
                              </a:solidFill>
                              <a:latin typeface="Cambria Math" charset="0"/>
                            </a:rPr>
                            <m:t>𝑘</m:t>
                          </m:r>
                        </m:e>
                      </m:d>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𝑉</m:t>
                      </m:r>
                      <m:d>
                        <m:dPr>
                          <m:begChr m:val="["/>
                          <m:endChr m:val="]"/>
                          <m:ctrlPr>
                            <a:rPr lang="en-US" altLang="zh-CN" sz="1600" b="0" i="1" smtClean="0">
                              <a:solidFill>
                                <a:schemeClr val="bg2"/>
                              </a:solidFill>
                              <a:latin typeface="Cambria Math" panose="02040503050406030204" pitchFamily="18" charset="0"/>
                            </a:rPr>
                          </m:ctrlPr>
                        </m:dPr>
                        <m:e>
                          <m:nary>
                            <m:naryPr>
                              <m:chr m:val="∑"/>
                              <m:subHide m:val="on"/>
                              <m:supHide m:val="on"/>
                              <m:ctrlPr>
                                <a:rPr lang="en-US" altLang="zh-CN" sz="1600" i="1" smtClean="0">
                                  <a:solidFill>
                                    <a:schemeClr val="bg2"/>
                                  </a:solidFill>
                                  <a:latin typeface="Cambria Math" panose="02040503050406030204" pitchFamily="18" charset="0"/>
                                </a:rPr>
                              </m:ctrlPr>
                            </m:naryPr>
                            <m:sub/>
                            <m:sup/>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charset="0"/>
                                      <a:ea typeface="Cambria Math" charset="0"/>
                                      <a:cs typeface="Cambria Math" charset="0"/>
                                    </a:rPr>
                                    <m:t>𝜀</m:t>
                                  </m:r>
                                </m:e>
                                <m:sub>
                                  <m:r>
                                    <a:rPr lang="en-US" altLang="zh-CN" sz="1600" i="1">
                                      <a:solidFill>
                                        <a:schemeClr val="bg2"/>
                                      </a:solidFill>
                                      <a:latin typeface="Cambria Math" charset="0"/>
                                    </a:rPr>
                                    <m:t>𝑡</m:t>
                                  </m:r>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𝑗</m:t>
                                  </m:r>
                                </m:sub>
                              </m:sSub>
                            </m:e>
                          </m:nary>
                        </m:e>
                      </m:d>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𝑘𝑉</m:t>
                      </m:r>
                      <m:d>
                        <m:dPr>
                          <m:begChr m:val="["/>
                          <m:endChr m:val="]"/>
                          <m:ctrlPr>
                            <a:rPr lang="en-US" altLang="zh-CN" sz="1600" b="0" i="1" smtClean="0">
                              <a:solidFill>
                                <a:schemeClr val="bg2"/>
                              </a:solidFill>
                              <a:latin typeface="Cambria Math" panose="02040503050406030204" pitchFamily="18" charset="0"/>
                            </a:rPr>
                          </m:ctrlPr>
                        </m:dPr>
                        <m:e>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charset="0"/>
                                  <a:ea typeface="Cambria Math" charset="0"/>
                                  <a:cs typeface="Cambria Math" charset="0"/>
                                </a:rPr>
                                <m:t>𝜀</m:t>
                              </m:r>
                            </m:e>
                            <m:sub>
                              <m:r>
                                <a:rPr lang="en-US" altLang="zh-CN" sz="1600" i="1">
                                  <a:solidFill>
                                    <a:schemeClr val="bg2"/>
                                  </a:solidFill>
                                  <a:latin typeface="Cambria Math" charset="0"/>
                                </a:rPr>
                                <m:t>𝑡</m:t>
                              </m:r>
                            </m:sub>
                          </m:sSub>
                        </m:e>
                      </m:d>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𝑘𝑉</m:t>
                      </m:r>
                      <m:d>
                        <m:dPr>
                          <m:begChr m:val="["/>
                          <m:endChr m:val="]"/>
                          <m:ctrlPr>
                            <a:rPr lang="en-US" altLang="zh-CN" sz="1600" b="0" i="1" smtClean="0">
                              <a:solidFill>
                                <a:schemeClr val="bg2"/>
                              </a:solidFill>
                              <a:latin typeface="Cambria Math" panose="02040503050406030204" pitchFamily="18" charset="0"/>
                            </a:rPr>
                          </m:ctrlPr>
                        </m:dPr>
                        <m:e>
                          <m:sSub>
                            <m:sSubPr>
                              <m:ctrlPr>
                                <a:rPr lang="en-US" sz="1600" i="1">
                                  <a:solidFill>
                                    <a:schemeClr val="bg2"/>
                                  </a:solidFill>
                                  <a:latin typeface="Cambria Math" panose="02040503050406030204" pitchFamily="18" charset="0"/>
                                </a:rPr>
                              </m:ctrlPr>
                            </m:sSubPr>
                            <m:e>
                              <m:r>
                                <a:rPr lang="en-US" altLang="zh-CN" sz="1600" i="1">
                                  <a:solidFill>
                                    <a:schemeClr val="bg2"/>
                                  </a:solidFill>
                                  <a:latin typeface="Cambria Math" charset="0"/>
                                </a:rPr>
                                <m:t>𝑅</m:t>
                              </m:r>
                            </m:e>
                            <m:sub>
                              <m:r>
                                <a:rPr lang="en-US" altLang="zh-CN" sz="1600" i="1">
                                  <a:solidFill>
                                    <a:schemeClr val="bg2"/>
                                  </a:solidFill>
                                  <a:latin typeface="Cambria Math" charset="0"/>
                                </a:rPr>
                                <m:t>𝑡</m:t>
                              </m:r>
                            </m:sub>
                          </m:sSub>
                          <m:r>
                            <m:rPr>
                              <m:nor/>
                            </m:rPr>
                            <a:rPr lang="en-US" altLang="zh-CN" sz="1600" dirty="0">
                              <a:solidFill>
                                <a:schemeClr val="bg2"/>
                              </a:solidFill>
                            </a:rPr>
                            <m:t>−</m:t>
                          </m:r>
                          <m:sSub>
                            <m:sSubPr>
                              <m:ctrlPr>
                                <a:rPr lang="en-US" sz="1600" i="1">
                                  <a:solidFill>
                                    <a:schemeClr val="bg2"/>
                                  </a:solidFill>
                                  <a:latin typeface="Cambria Math" panose="02040503050406030204" pitchFamily="18" charset="0"/>
                                </a:rPr>
                              </m:ctrlPr>
                            </m:sSubPr>
                            <m:e>
                              <m:r>
                                <a:rPr lang="en-US" altLang="zh-CN" sz="1600" i="1">
                                  <a:solidFill>
                                    <a:schemeClr val="bg2"/>
                                  </a:solidFill>
                                  <a:latin typeface="Cambria Math" charset="0"/>
                                </a:rPr>
                                <m:t>𝑅</m:t>
                              </m:r>
                            </m:e>
                            <m:sub>
                              <m:r>
                                <a:rPr lang="en-US" altLang="zh-CN" sz="1600" i="1">
                                  <a:solidFill>
                                    <a:schemeClr val="bg2"/>
                                  </a:solidFill>
                                  <a:latin typeface="Cambria Math" charset="0"/>
                                </a:rPr>
                                <m:t>𝑡</m:t>
                              </m:r>
                              <m:r>
                                <a:rPr lang="en-US" altLang="zh-CN" sz="1600" i="1">
                                  <a:solidFill>
                                    <a:schemeClr val="bg2"/>
                                  </a:solidFill>
                                  <a:latin typeface="Cambria Math" charset="0"/>
                                </a:rPr>
                                <m:t>−1</m:t>
                              </m:r>
                            </m:sub>
                          </m:sSub>
                        </m:e>
                      </m:d>
                      <m:r>
                        <a:rPr lang="en-US" altLang="zh-CN" sz="1600" b="0" i="1" smtClean="0">
                          <a:solidFill>
                            <a:schemeClr val="bg2"/>
                          </a:solidFill>
                          <a:latin typeface="Cambria Math" charset="0"/>
                        </a:rPr>
                        <m:t>=</m:t>
                      </m:r>
                      <m:r>
                        <a:rPr lang="en-US" altLang="zh-CN" sz="1600" b="0" i="1" smtClean="0">
                          <a:solidFill>
                            <a:schemeClr val="bg2"/>
                          </a:solidFill>
                          <a:latin typeface="Cambria Math" charset="0"/>
                        </a:rPr>
                        <m:t>𝑘</m:t>
                      </m:r>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charset="0"/>
                              <a:ea typeface="Cambria Math" charset="0"/>
                              <a:cs typeface="Cambria Math" charset="0"/>
                            </a:rPr>
                            <m:t>𝜎</m:t>
                          </m:r>
                        </m:e>
                        <m:sup>
                          <m:r>
                            <a:rPr lang="en-US" altLang="zh-CN" sz="1600" i="1">
                              <a:solidFill>
                                <a:schemeClr val="bg2"/>
                              </a:solidFill>
                              <a:latin typeface="Cambria Math" charset="0"/>
                            </a:rPr>
                            <m:t>2</m:t>
                          </m:r>
                        </m:sup>
                      </m:sSup>
                      <m:d>
                        <m:dPr>
                          <m:ctrlPr>
                            <a:rPr lang="en-US" altLang="zh-CN" sz="1600" i="1">
                              <a:solidFill>
                                <a:schemeClr val="bg2"/>
                              </a:solidFill>
                              <a:latin typeface="Cambria Math" panose="02040503050406030204" pitchFamily="18" charset="0"/>
                            </a:rPr>
                          </m:ctrlPr>
                        </m:dPr>
                        <m:e>
                          <m:r>
                            <a:rPr lang="en-US" altLang="zh-CN" sz="1600" b="0" i="1" smtClean="0">
                              <a:solidFill>
                                <a:schemeClr val="bg2"/>
                              </a:solidFill>
                              <a:latin typeface="Cambria Math" charset="0"/>
                            </a:rPr>
                            <m:t>1</m:t>
                          </m:r>
                        </m:e>
                      </m:d>
                    </m:oMath>
                  </m:oMathPara>
                </a14:m>
                <a:endParaRPr lang="en-US" sz="1600" dirty="0">
                  <a:solidFill>
                    <a:schemeClr val="bg2"/>
                  </a:solidFill>
                </a:endParaRPr>
              </a:p>
              <a:p>
                <a:pPr lvl="0">
                  <a:buNone/>
                </a:pPr>
                <a:r>
                  <a:rPr lang="en-US" altLang="zh-CN" sz="1600" dirty="0">
                    <a:solidFill>
                      <a:schemeClr val="bg2"/>
                    </a:solidFill>
                  </a:rPr>
                  <a:t>Variance Ratio: </a:t>
                </a:r>
                <a14:m>
                  <m:oMath xmlns:m="http://schemas.openxmlformats.org/officeDocument/2006/math">
                    <m:f>
                      <m:fPr>
                        <m:ctrlPr>
                          <a:rPr lang="en-US" altLang="zh-CN" sz="1600" i="1" smtClean="0">
                            <a:solidFill>
                              <a:schemeClr val="bg2"/>
                            </a:solidFill>
                            <a:latin typeface="Cambria Math" panose="02040503050406030204" pitchFamily="18" charset="0"/>
                          </a:rPr>
                        </m:ctrlPr>
                      </m:fPr>
                      <m:num>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charset="0"/>
                                <a:ea typeface="Cambria Math" charset="0"/>
                                <a:cs typeface="Cambria Math" charset="0"/>
                              </a:rPr>
                              <m:t>𝜎</m:t>
                            </m:r>
                          </m:e>
                          <m:sup>
                            <m:r>
                              <a:rPr lang="en-US" altLang="zh-CN" sz="1600" i="1">
                                <a:solidFill>
                                  <a:schemeClr val="bg2"/>
                                </a:solidFill>
                                <a:latin typeface="Cambria Math" charset="0"/>
                              </a:rPr>
                              <m:t>2</m:t>
                            </m:r>
                          </m:sup>
                        </m:sSup>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charset="0"/>
                              </a:rPr>
                              <m:t>𝑘</m:t>
                            </m:r>
                          </m:e>
                        </m:d>
                      </m:num>
                      <m:den>
                        <m:r>
                          <a:rPr lang="en-US" altLang="zh-CN" sz="1600" i="1">
                            <a:solidFill>
                              <a:schemeClr val="bg2"/>
                            </a:solidFill>
                            <a:latin typeface="Cambria Math" charset="0"/>
                          </a:rPr>
                          <m:t>𝑘</m:t>
                        </m:r>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charset="0"/>
                                <a:ea typeface="Cambria Math" charset="0"/>
                                <a:cs typeface="Cambria Math" charset="0"/>
                              </a:rPr>
                              <m:t>𝜎</m:t>
                            </m:r>
                          </m:e>
                          <m:sup>
                            <m:r>
                              <a:rPr lang="en-US" altLang="zh-CN" sz="1600" i="1">
                                <a:solidFill>
                                  <a:schemeClr val="bg2"/>
                                </a:solidFill>
                                <a:latin typeface="Cambria Math" charset="0"/>
                              </a:rPr>
                              <m:t>2</m:t>
                            </m:r>
                          </m:sup>
                        </m:sSup>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charset="0"/>
                              </a:rPr>
                              <m:t>1</m:t>
                            </m:r>
                          </m:e>
                        </m:d>
                      </m:den>
                    </m:f>
                  </m:oMath>
                </a14:m>
                <a:endParaRPr lang="en-US" sz="1600" dirty="0">
                  <a:solidFill>
                    <a:schemeClr val="tx1">
                      <a:lumMod val="85000"/>
                      <a:lumOff val="15000"/>
                    </a:schemeClr>
                  </a:solidFill>
                </a:endParaRPr>
              </a:p>
              <a:p>
                <a:pPr lvl="0">
                  <a:buNone/>
                </a:pPr>
                <a:endParaRPr lang="en-US" sz="1600" dirty="0">
                  <a:solidFill>
                    <a:schemeClr val="tx1">
                      <a:lumMod val="85000"/>
                      <a:lumOff val="15000"/>
                    </a:schemeClr>
                  </a:solidFill>
                </a:endParaRPr>
              </a:p>
              <a:p>
                <a:pPr lvl="0">
                  <a:buNone/>
                </a:pPr>
                <a:endParaRPr lang="en-US" sz="1600" dirty="0">
                  <a:solidFill>
                    <a:schemeClr val="tx1">
                      <a:lumMod val="85000"/>
                      <a:lumOff val="15000"/>
                    </a:schemeClr>
                  </a:solidFill>
                </a:endParaRPr>
              </a:p>
            </p:txBody>
          </p:sp>
        </mc:Choice>
        <mc:Fallback xmlns="">
          <p:sp>
            <p:nvSpPr>
              <p:cNvPr id="261" name="Shape 261"/>
              <p:cNvSpPr txBox="1">
                <a:spLocks noGrp="1" noRot="1" noChangeAspect="1" noMove="1" noResize="1" noEditPoints="1" noAdjustHandles="1" noChangeArrowheads="1" noChangeShapeType="1" noTextEdit="1"/>
              </p:cNvSpPr>
              <p:nvPr>
                <p:ph type="body" idx="1"/>
              </p:nvPr>
            </p:nvSpPr>
            <p:spPr>
              <a:xfrm>
                <a:off x="4710699" y="177296"/>
                <a:ext cx="4119327" cy="4183200"/>
              </a:xfrm>
              <a:prstGeom prst="rect">
                <a:avLst/>
              </a:prstGeom>
              <a:blipFill>
                <a:blip r:embed="rId3"/>
                <a:stretch>
                  <a:fillRect l="-889" b="-1749"/>
                </a:stretch>
              </a:blipFill>
            </p:spPr>
            <p:txBody>
              <a:bodyPr/>
              <a:lstStyle/>
              <a:p>
                <a:r>
                  <a:rPr lang="en-US">
                    <a:noFill/>
                  </a:rPr>
                  <a:t> </a:t>
                </a:r>
              </a:p>
            </p:txBody>
          </p:sp>
        </mc:Fallback>
      </mc:AlternateContent>
      <p:pic>
        <p:nvPicPr>
          <p:cNvPr id="262" name="Shape 262"/>
          <p:cNvPicPr preferRelativeResize="0"/>
          <p:nvPr/>
        </p:nvPicPr>
        <p:blipFill>
          <a:blip r:embed="rId4">
            <a:alphaModFix/>
          </a:blip>
          <a:stretch>
            <a:fillRect/>
          </a:stretch>
        </p:blipFill>
        <p:spPr>
          <a:xfrm>
            <a:off x="313974" y="1095719"/>
            <a:ext cx="4068320" cy="2952062"/>
          </a:xfrm>
          <a:prstGeom prst="rect">
            <a:avLst/>
          </a:prstGeom>
          <a:noFill/>
          <a:ln>
            <a:noFill/>
          </a:ln>
        </p:spPr>
      </p:pic>
      <p:grpSp>
        <p:nvGrpSpPr>
          <p:cNvPr id="263" name="Shape 263"/>
          <p:cNvGrpSpPr/>
          <p:nvPr/>
        </p:nvGrpSpPr>
        <p:grpSpPr>
          <a:xfrm>
            <a:off x="0" y="4698475"/>
            <a:ext cx="9144000" cy="445025"/>
            <a:chOff x="0" y="0"/>
            <a:chExt cx="9144000" cy="445025"/>
          </a:xfrm>
        </p:grpSpPr>
        <p:pic>
          <p:nvPicPr>
            <p:cNvPr id="264" name="Shape 264"/>
            <p:cNvPicPr preferRelativeResize="0"/>
            <p:nvPr/>
          </p:nvPicPr>
          <p:blipFill>
            <a:blip r:embed="rId5">
              <a:alphaModFix/>
            </a:blip>
            <a:stretch>
              <a:fillRect/>
            </a:stretch>
          </p:blipFill>
          <p:spPr>
            <a:xfrm>
              <a:off x="0" y="0"/>
              <a:ext cx="9144000" cy="445025"/>
            </a:xfrm>
            <a:prstGeom prst="rect">
              <a:avLst/>
            </a:prstGeom>
            <a:noFill/>
            <a:ln>
              <a:noFill/>
            </a:ln>
          </p:spPr>
        </p:pic>
        <p:pic>
          <p:nvPicPr>
            <p:cNvPr id="265" name="Shape 265"/>
            <p:cNvPicPr preferRelativeResize="0"/>
            <p:nvPr/>
          </p:nvPicPr>
          <p:blipFill>
            <a:blip r:embed="rId6">
              <a:alphaModFix/>
            </a:blip>
            <a:stretch>
              <a:fillRect/>
            </a:stretch>
          </p:blipFill>
          <p:spPr>
            <a:xfrm>
              <a:off x="6006401" y="36612"/>
              <a:ext cx="3046346" cy="371801"/>
            </a:xfrm>
            <a:prstGeom prst="rect">
              <a:avLst/>
            </a:prstGeom>
            <a:noFill/>
            <a:ln>
              <a:noFill/>
            </a:ln>
          </p:spPr>
        </p:pic>
      </p:grpSp>
      <p:sp>
        <p:nvSpPr>
          <p:cNvPr id="10" name="Title 1">
            <a:extLst>
              <a:ext uri="{FF2B5EF4-FFF2-40B4-BE49-F238E27FC236}">
                <a16:creationId xmlns:a16="http://schemas.microsoft.com/office/drawing/2014/main" id="{3D144A85-54FA-4C75-8B32-4EDC0E9482C6}"/>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Indicator Properties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668400" y="2460625"/>
            <a:ext cx="2038337" cy="1392288"/>
          </a:xfrm>
          <a:prstGeom prst="rect">
            <a:avLst/>
          </a:prstGeom>
          <a:noFill/>
          <a:ln>
            <a:noFill/>
          </a:ln>
        </p:spPr>
      </p:pic>
      <p:pic>
        <p:nvPicPr>
          <p:cNvPr id="272" name="Shape 272"/>
          <p:cNvPicPr preferRelativeResize="0"/>
          <p:nvPr/>
        </p:nvPicPr>
        <p:blipFill>
          <a:blip r:embed="rId4">
            <a:alphaModFix/>
          </a:blip>
          <a:stretch>
            <a:fillRect/>
          </a:stretch>
        </p:blipFill>
        <p:spPr>
          <a:xfrm>
            <a:off x="6482100" y="2460625"/>
            <a:ext cx="1874777" cy="1346124"/>
          </a:xfrm>
          <a:prstGeom prst="rect">
            <a:avLst/>
          </a:prstGeom>
          <a:noFill/>
          <a:ln>
            <a:noFill/>
          </a:ln>
        </p:spPr>
      </p:pic>
      <p:grpSp>
        <p:nvGrpSpPr>
          <p:cNvPr id="273" name="Shape 273"/>
          <p:cNvGrpSpPr/>
          <p:nvPr/>
        </p:nvGrpSpPr>
        <p:grpSpPr>
          <a:xfrm>
            <a:off x="0" y="4698475"/>
            <a:ext cx="9144000" cy="445025"/>
            <a:chOff x="0" y="0"/>
            <a:chExt cx="9144000" cy="445025"/>
          </a:xfrm>
        </p:grpSpPr>
        <p:pic>
          <p:nvPicPr>
            <p:cNvPr id="274" name="Shape 274"/>
            <p:cNvPicPr preferRelativeResize="0"/>
            <p:nvPr/>
          </p:nvPicPr>
          <p:blipFill>
            <a:blip r:embed="rId5">
              <a:alphaModFix/>
            </a:blip>
            <a:stretch>
              <a:fillRect/>
            </a:stretch>
          </p:blipFill>
          <p:spPr>
            <a:xfrm>
              <a:off x="0" y="0"/>
              <a:ext cx="9144000" cy="445025"/>
            </a:xfrm>
            <a:prstGeom prst="rect">
              <a:avLst/>
            </a:prstGeom>
            <a:noFill/>
            <a:ln>
              <a:noFill/>
            </a:ln>
          </p:spPr>
        </p:pic>
        <p:pic>
          <p:nvPicPr>
            <p:cNvPr id="275" name="Shape 275"/>
            <p:cNvPicPr preferRelativeResize="0"/>
            <p:nvPr/>
          </p:nvPicPr>
          <p:blipFill>
            <a:blip r:embed="rId6">
              <a:alphaModFix/>
            </a:blip>
            <a:stretch>
              <a:fillRect/>
            </a:stretch>
          </p:blipFill>
          <p:spPr>
            <a:xfrm>
              <a:off x="6006401" y="36612"/>
              <a:ext cx="3046346" cy="371801"/>
            </a:xfrm>
            <a:prstGeom prst="rect">
              <a:avLst/>
            </a:prstGeom>
            <a:noFill/>
            <a:ln>
              <a:noFill/>
            </a:ln>
          </p:spPr>
        </p:pic>
      </p:grpSp>
      <p:pic>
        <p:nvPicPr>
          <p:cNvPr id="276" name="Shape 276"/>
          <p:cNvPicPr preferRelativeResize="0"/>
          <p:nvPr/>
        </p:nvPicPr>
        <p:blipFill>
          <a:blip r:embed="rId7">
            <a:alphaModFix/>
          </a:blip>
          <a:stretch>
            <a:fillRect/>
          </a:stretch>
        </p:blipFill>
        <p:spPr>
          <a:xfrm>
            <a:off x="2706725" y="2460625"/>
            <a:ext cx="1766035" cy="1346125"/>
          </a:xfrm>
          <a:prstGeom prst="rect">
            <a:avLst/>
          </a:prstGeom>
          <a:noFill/>
          <a:ln>
            <a:noFill/>
          </a:ln>
        </p:spPr>
      </p:pic>
      <p:pic>
        <p:nvPicPr>
          <p:cNvPr id="277" name="Shape 277"/>
          <p:cNvPicPr preferRelativeResize="0"/>
          <p:nvPr/>
        </p:nvPicPr>
        <p:blipFill>
          <a:blip r:embed="rId8">
            <a:alphaModFix/>
          </a:blip>
          <a:stretch>
            <a:fillRect/>
          </a:stretch>
        </p:blipFill>
        <p:spPr>
          <a:xfrm>
            <a:off x="4555113" y="2460625"/>
            <a:ext cx="1844613" cy="1346124"/>
          </a:xfrm>
          <a:prstGeom prst="rect">
            <a:avLst/>
          </a:prstGeom>
          <a:noFill/>
          <a:ln>
            <a:noFill/>
          </a:ln>
        </p:spPr>
      </p:pic>
      <p:sp>
        <p:nvSpPr>
          <p:cNvPr id="278" name="Shape 278"/>
          <p:cNvSpPr txBox="1">
            <a:spLocks noGrp="1"/>
          </p:cNvSpPr>
          <p:nvPr>
            <p:ph type="body" idx="1"/>
          </p:nvPr>
        </p:nvSpPr>
        <p:spPr>
          <a:xfrm>
            <a:off x="531050" y="965550"/>
            <a:ext cx="8520600" cy="1198800"/>
          </a:xfrm>
          <a:prstGeom prst="rect">
            <a:avLst/>
          </a:prstGeom>
        </p:spPr>
        <p:txBody>
          <a:bodyPr wrap="square" lIns="91425" tIns="91425" rIns="91425" bIns="91425" anchor="t" anchorCtr="0">
            <a:noAutofit/>
          </a:bodyPr>
          <a:lstStyle/>
          <a:p>
            <a:pPr marL="457200" lvl="0" indent="-330200" rtl="0">
              <a:spcBef>
                <a:spcPts val="0"/>
              </a:spcBef>
              <a:spcAft>
                <a:spcPts val="0"/>
              </a:spcAft>
              <a:buClr>
                <a:srgbClr val="434343"/>
              </a:buClr>
              <a:buSzPts val="1600"/>
              <a:buFont typeface="Arial" panose="020B0604020202020204" pitchFamily="34" charset="0"/>
              <a:buChar char="•"/>
            </a:pPr>
            <a:r>
              <a:rPr lang="en" sz="1600" dirty="0">
                <a:solidFill>
                  <a:schemeClr val="bg2"/>
                </a:solidFill>
              </a:rPr>
              <a:t>Fluctuation range of VOI and MPB vary in different time segments</a:t>
            </a:r>
          </a:p>
          <a:p>
            <a:pPr marL="914400" lvl="1" indent="-317500" rtl="0">
              <a:spcBef>
                <a:spcPts val="0"/>
              </a:spcBef>
              <a:spcAft>
                <a:spcPts val="0"/>
              </a:spcAft>
              <a:buClr>
                <a:srgbClr val="434343"/>
              </a:buClr>
              <a:buSzPts val="1400"/>
              <a:buFont typeface="Wingdings" panose="05000000000000000000" pitchFamily="2" charset="2"/>
              <a:buChar char="Ø"/>
            </a:pPr>
            <a:r>
              <a:rPr lang="en" dirty="0">
                <a:solidFill>
                  <a:schemeClr val="bg2"/>
                </a:solidFill>
              </a:rPr>
              <a:t>Heteroscedasticity</a:t>
            </a:r>
          </a:p>
          <a:p>
            <a:pPr marL="457200" lvl="0" indent="-330200" rtl="0">
              <a:spcBef>
                <a:spcPts val="0"/>
              </a:spcBef>
              <a:spcAft>
                <a:spcPts val="0"/>
              </a:spcAft>
              <a:buClr>
                <a:srgbClr val="434343"/>
              </a:buClr>
              <a:buSzPts val="1600"/>
              <a:buFont typeface="Arial" panose="020B0604020202020204" pitchFamily="34" charset="0"/>
              <a:buChar char="•"/>
            </a:pPr>
            <a:r>
              <a:rPr lang="en" sz="1600" dirty="0">
                <a:solidFill>
                  <a:schemeClr val="bg2"/>
                </a:solidFill>
              </a:rPr>
              <a:t>Fluctuation range of OIR and Average Middle Price is stable</a:t>
            </a:r>
          </a:p>
          <a:p>
            <a:pPr marL="914400" lvl="1" indent="-317500" rtl="0">
              <a:spcBef>
                <a:spcPts val="0"/>
              </a:spcBef>
              <a:buClr>
                <a:srgbClr val="434343"/>
              </a:buClr>
              <a:buSzPts val="1400"/>
              <a:buFont typeface="Wingdings" panose="05000000000000000000" pitchFamily="2" charset="2"/>
              <a:buChar char="Ø"/>
            </a:pPr>
            <a:r>
              <a:rPr lang="en" dirty="0">
                <a:solidFill>
                  <a:schemeClr val="bg2"/>
                </a:solidFill>
              </a:rPr>
              <a:t>Homoscedasticity</a:t>
            </a:r>
          </a:p>
          <a:p>
            <a:pPr marL="457200" lvl="0" indent="0" rtl="0">
              <a:spcBef>
                <a:spcPts val="0"/>
              </a:spcBef>
              <a:buNone/>
            </a:pPr>
            <a:endParaRPr dirty="0">
              <a:solidFill>
                <a:srgbClr val="434343"/>
              </a:solidFill>
            </a:endParaRPr>
          </a:p>
        </p:txBody>
      </p:sp>
      <p:sp>
        <p:nvSpPr>
          <p:cNvPr id="279" name="Shape 279"/>
          <p:cNvSpPr txBox="1"/>
          <p:nvPr/>
        </p:nvSpPr>
        <p:spPr>
          <a:xfrm>
            <a:off x="3682700" y="3944600"/>
            <a:ext cx="2558400" cy="356700"/>
          </a:xfrm>
          <a:prstGeom prst="rect">
            <a:avLst/>
          </a:prstGeom>
          <a:noFill/>
          <a:ln>
            <a:noFill/>
          </a:ln>
        </p:spPr>
        <p:txBody>
          <a:bodyPr wrap="square" lIns="91425" tIns="91425" rIns="91425" bIns="91425" anchor="t" anchorCtr="0">
            <a:noAutofit/>
          </a:bodyPr>
          <a:lstStyle/>
          <a:p>
            <a:pPr marL="0" lvl="0" indent="0">
              <a:spcBef>
                <a:spcPts val="0"/>
              </a:spcBef>
              <a:buNone/>
            </a:pPr>
            <a:r>
              <a:rPr lang="en" sz="1000"/>
              <a:t>Value Change Along the time</a:t>
            </a:r>
          </a:p>
        </p:txBody>
      </p:sp>
      <p:sp>
        <p:nvSpPr>
          <p:cNvPr id="14" name="Title 1">
            <a:extLst>
              <a:ext uri="{FF2B5EF4-FFF2-40B4-BE49-F238E27FC236}">
                <a16:creationId xmlns:a16="http://schemas.microsoft.com/office/drawing/2014/main" id="{BDF5FADC-E016-4232-8F5D-D75E0F31640F}"/>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Stationary Test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183543" y="586466"/>
            <a:ext cx="4345360" cy="3416400"/>
          </a:xfrm>
          <a:prstGeom prst="rect">
            <a:avLst/>
          </a:prstGeom>
        </p:spPr>
        <p:txBody>
          <a:bodyPr wrap="square" lIns="91425" tIns="91425" rIns="91425" bIns="91425" anchor="t" anchorCtr="0">
            <a:noAutofit/>
          </a:bodyPr>
          <a:lstStyle/>
          <a:p>
            <a:pPr marL="0" lvl="0" indent="0">
              <a:spcBef>
                <a:spcPts val="0"/>
              </a:spcBef>
              <a:buNone/>
            </a:pPr>
            <a:r>
              <a:rPr lang="en" b="1" dirty="0">
                <a:solidFill>
                  <a:schemeClr val="bg2"/>
                </a:solidFill>
              </a:rPr>
              <a:t>ADF  Test (Augmented Dickey Fuller Test)</a:t>
            </a:r>
          </a:p>
          <a:p>
            <a:pPr marL="285750" lvl="0" indent="-285750">
              <a:lnSpc>
                <a:spcPct val="100000"/>
              </a:lnSpc>
              <a:spcBef>
                <a:spcPts val="0"/>
              </a:spcBef>
              <a:buFont typeface="Wingdings" panose="05000000000000000000" pitchFamily="2" charset="2"/>
              <a:buChar char="Ø"/>
            </a:pPr>
            <a:r>
              <a:rPr lang="en" dirty="0">
                <a:solidFill>
                  <a:schemeClr val="bg2"/>
                </a:solidFill>
              </a:rPr>
              <a:t>n</a:t>
            </a:r>
            <a:r>
              <a:rPr lang="en" sz="1200" dirty="0">
                <a:solidFill>
                  <a:schemeClr val="bg2"/>
                </a:solidFill>
              </a:rPr>
              <a:t>ull hypothesis: there is a unit root</a:t>
            </a:r>
          </a:p>
          <a:p>
            <a:pPr marL="171450" lvl="0" indent="-171450" rtl="0">
              <a:lnSpc>
                <a:spcPct val="100000"/>
              </a:lnSpc>
              <a:spcBef>
                <a:spcPts val="0"/>
              </a:spcBef>
              <a:buFont typeface="Wingdings" panose="05000000000000000000" pitchFamily="2" charset="2"/>
              <a:buChar char="Ø"/>
            </a:pPr>
            <a:r>
              <a:rPr lang="en" sz="1200" dirty="0">
                <a:solidFill>
                  <a:schemeClr val="bg2"/>
                </a:solidFill>
              </a:rPr>
              <a:t>   Alternate hypothesis: the time series is stationary</a:t>
            </a:r>
          </a:p>
          <a:p>
            <a:pPr marL="0" lvl="0" indent="0">
              <a:spcBef>
                <a:spcPts val="0"/>
              </a:spcBef>
              <a:buNone/>
            </a:pPr>
            <a:r>
              <a:rPr lang="en" b="1" dirty="0">
                <a:solidFill>
                  <a:schemeClr val="bg2"/>
                </a:solidFill>
              </a:rPr>
              <a:t>KPSS Test(Kwiatkowski- Phillips - Schmidt - Shin Test)</a:t>
            </a:r>
          </a:p>
          <a:p>
            <a:pPr marL="285750" lvl="0" indent="-285750" rtl="0">
              <a:lnSpc>
                <a:spcPct val="100000"/>
              </a:lnSpc>
              <a:spcBef>
                <a:spcPts val="0"/>
              </a:spcBef>
              <a:buFont typeface="Wingdings" panose="05000000000000000000" pitchFamily="2" charset="2"/>
              <a:buChar char="Ø"/>
            </a:pPr>
            <a:r>
              <a:rPr lang="en" dirty="0">
                <a:solidFill>
                  <a:schemeClr val="bg2"/>
                </a:solidFill>
              </a:rPr>
              <a:t>n</a:t>
            </a:r>
            <a:r>
              <a:rPr lang="en" sz="1200" dirty="0">
                <a:solidFill>
                  <a:schemeClr val="bg2"/>
                </a:solidFill>
              </a:rPr>
              <a:t>ull hypothesis: the data is stationary</a:t>
            </a:r>
          </a:p>
          <a:p>
            <a:pPr marL="171450" lvl="0" indent="-171450" rtl="0">
              <a:lnSpc>
                <a:spcPct val="100000"/>
              </a:lnSpc>
              <a:spcBef>
                <a:spcPts val="0"/>
              </a:spcBef>
              <a:buFont typeface="Wingdings" panose="05000000000000000000" pitchFamily="2" charset="2"/>
              <a:buChar char="Ø"/>
            </a:pPr>
            <a:r>
              <a:rPr lang="en-US" sz="1200" dirty="0">
                <a:solidFill>
                  <a:schemeClr val="bg2"/>
                </a:solidFill>
              </a:rPr>
              <a:t>   </a:t>
            </a:r>
            <a:r>
              <a:rPr lang="en" sz="1200" dirty="0">
                <a:solidFill>
                  <a:schemeClr val="bg2"/>
                </a:solidFill>
              </a:rPr>
              <a:t>Alternate hypothesis: the data is not stationary</a:t>
            </a:r>
          </a:p>
          <a:p>
            <a:pPr marL="0" lvl="0" indent="-69850" rtl="0">
              <a:spcBef>
                <a:spcPts val="0"/>
              </a:spcBef>
              <a:buClr>
                <a:schemeClr val="dk1"/>
              </a:buClr>
              <a:buSzPts val="1100"/>
              <a:buFont typeface="Arial"/>
              <a:buNone/>
            </a:pPr>
            <a:endParaRPr sz="1200" dirty="0"/>
          </a:p>
        </p:txBody>
      </p:sp>
      <p:sp>
        <p:nvSpPr>
          <p:cNvPr id="286" name="Shape 286"/>
          <p:cNvSpPr txBox="1">
            <a:spLocks noGrp="1"/>
          </p:cNvSpPr>
          <p:nvPr>
            <p:ph type="body" idx="2"/>
          </p:nvPr>
        </p:nvSpPr>
        <p:spPr>
          <a:xfrm>
            <a:off x="5052847" y="455857"/>
            <a:ext cx="3999900" cy="3416400"/>
          </a:xfrm>
          <a:prstGeom prst="rect">
            <a:avLst/>
          </a:prstGeom>
        </p:spPr>
        <p:txBody>
          <a:bodyPr wrap="square" lIns="91425" tIns="91425" rIns="91425" bIns="91425" anchor="t" anchorCtr="0">
            <a:noAutofit/>
          </a:bodyPr>
          <a:lstStyle/>
          <a:p>
            <a:pPr marL="0" lvl="0" indent="0">
              <a:spcBef>
                <a:spcPts val="0"/>
              </a:spcBef>
              <a:buNone/>
            </a:pPr>
            <a:r>
              <a:rPr lang="en" sz="1600" dirty="0">
                <a:solidFill>
                  <a:schemeClr val="tx1"/>
                </a:solidFill>
              </a:rPr>
              <a:t>ADF &amp; KPSS Test Result:</a:t>
            </a:r>
          </a:p>
          <a:p>
            <a:pPr marL="0" lvl="0" indent="0">
              <a:spcBef>
                <a:spcPts val="0"/>
              </a:spcBef>
              <a:buNone/>
            </a:pPr>
            <a:endParaRPr dirty="0"/>
          </a:p>
        </p:txBody>
      </p:sp>
      <p:graphicFrame>
        <p:nvGraphicFramePr>
          <p:cNvPr id="287" name="Shape 287"/>
          <p:cNvGraphicFramePr/>
          <p:nvPr>
            <p:extLst>
              <p:ext uri="{D42A27DB-BD31-4B8C-83A1-F6EECF244321}">
                <p14:modId xmlns:p14="http://schemas.microsoft.com/office/powerpoint/2010/main" val="320122513"/>
              </p:ext>
            </p:extLst>
          </p:nvPr>
        </p:nvGraphicFramePr>
        <p:xfrm>
          <a:off x="5052847" y="862756"/>
          <a:ext cx="3622275" cy="2194410"/>
        </p:xfrm>
        <a:graphic>
          <a:graphicData uri="http://schemas.openxmlformats.org/drawingml/2006/table">
            <a:tbl>
              <a:tblPr>
                <a:noFill/>
                <a:tableStyleId>{DBBCCD5A-64C8-4500-9EC5-A38061C694E8}</a:tableStyleId>
              </a:tblPr>
              <a:tblGrid>
                <a:gridCol w="1207425">
                  <a:extLst>
                    <a:ext uri="{9D8B030D-6E8A-4147-A177-3AD203B41FA5}">
                      <a16:colId xmlns:a16="http://schemas.microsoft.com/office/drawing/2014/main" val="20000"/>
                    </a:ext>
                  </a:extLst>
                </a:gridCol>
                <a:gridCol w="1207425">
                  <a:extLst>
                    <a:ext uri="{9D8B030D-6E8A-4147-A177-3AD203B41FA5}">
                      <a16:colId xmlns:a16="http://schemas.microsoft.com/office/drawing/2014/main" val="20001"/>
                    </a:ext>
                  </a:extLst>
                </a:gridCol>
                <a:gridCol w="1207425">
                  <a:extLst>
                    <a:ext uri="{9D8B030D-6E8A-4147-A177-3AD203B41FA5}">
                      <a16:colId xmlns:a16="http://schemas.microsoft.com/office/drawing/2014/main" val="20002"/>
                    </a:ext>
                  </a:extLst>
                </a:gridCol>
              </a:tblGrid>
              <a:tr h="381000">
                <a:tc>
                  <a:txBody>
                    <a:bodyPr/>
                    <a:lstStyle/>
                    <a:p>
                      <a:pPr marL="0" lvl="0" indent="0">
                        <a:spcBef>
                          <a:spcPts val="0"/>
                        </a:spcBef>
                        <a:buNone/>
                      </a:pPr>
                      <a:endParaRPr>
                        <a:solidFill>
                          <a:sysClr val="windowText" lastClr="000000"/>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dirty="0">
                          <a:solidFill>
                            <a:sysClr val="windowText" lastClr="000000"/>
                          </a:solidFill>
                        </a:rPr>
                        <a:t>ADF( t stat)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KPSS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buNone/>
                      </a:pPr>
                      <a:r>
                        <a:rPr lang="en">
                          <a:solidFill>
                            <a:sysClr val="windowText" lastClr="000000"/>
                          </a:solidFill>
                        </a:rPr>
                        <a:t>VOI</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-25.607</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0.10467</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buNone/>
                      </a:pPr>
                      <a:r>
                        <a:rPr lang="en">
                          <a:solidFill>
                            <a:sysClr val="windowText" lastClr="000000"/>
                          </a:solidFill>
                        </a:rPr>
                        <a:t>OIR</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69850">
                        <a:spcBef>
                          <a:spcPts val="0"/>
                        </a:spcBef>
                        <a:buClr>
                          <a:schemeClr val="dk1"/>
                        </a:buClr>
                        <a:buSzPts val="1100"/>
                        <a:buFont typeface="Arial"/>
                        <a:buNone/>
                      </a:pPr>
                      <a:r>
                        <a:rPr lang="en">
                          <a:solidFill>
                            <a:sysClr val="windowText" lastClr="000000"/>
                          </a:solidFill>
                        </a:rPr>
                        <a:t>-21.938</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0.20226</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marL="0" lvl="0" indent="0">
                        <a:spcBef>
                          <a:spcPts val="0"/>
                        </a:spcBef>
                        <a:buNone/>
                      </a:pPr>
                      <a:r>
                        <a:rPr lang="en">
                          <a:solidFill>
                            <a:sysClr val="windowText" lastClr="000000"/>
                          </a:solidFill>
                        </a:rPr>
                        <a:t>MPB</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-25.751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0.20301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1000">
                <a:tc>
                  <a:txBody>
                    <a:bodyPr/>
                    <a:lstStyle/>
                    <a:p>
                      <a:pPr marL="0" lvl="0" indent="0">
                        <a:spcBef>
                          <a:spcPts val="0"/>
                        </a:spcBef>
                        <a:buNone/>
                      </a:pPr>
                      <a:r>
                        <a:rPr lang="en" dirty="0">
                          <a:solidFill>
                            <a:sysClr val="windowText" lastClr="000000"/>
                          </a:solidFill>
                        </a:rPr>
                        <a:t>AVG Middle Price, k = 5</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a:solidFill>
                            <a:sysClr val="windowText" lastClr="000000"/>
                          </a:solidFill>
                        </a:rPr>
                        <a:t>-26.358</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buNone/>
                      </a:pPr>
                      <a:r>
                        <a:rPr lang="en" dirty="0">
                          <a:solidFill>
                            <a:sysClr val="windowText" lastClr="000000"/>
                          </a:solidFill>
                        </a:rPr>
                        <a:t>0.080287</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288" name="Shape 288"/>
          <p:cNvGrpSpPr/>
          <p:nvPr/>
        </p:nvGrpSpPr>
        <p:grpSpPr>
          <a:xfrm>
            <a:off x="0" y="4698475"/>
            <a:ext cx="9144000" cy="445025"/>
            <a:chOff x="0" y="0"/>
            <a:chExt cx="9144000" cy="445025"/>
          </a:xfrm>
        </p:grpSpPr>
        <p:pic>
          <p:nvPicPr>
            <p:cNvPr id="289" name="Shape 289"/>
            <p:cNvPicPr preferRelativeResize="0"/>
            <p:nvPr/>
          </p:nvPicPr>
          <p:blipFill>
            <a:blip r:embed="rId3">
              <a:alphaModFix/>
            </a:blip>
            <a:stretch>
              <a:fillRect/>
            </a:stretch>
          </p:blipFill>
          <p:spPr>
            <a:xfrm>
              <a:off x="0" y="0"/>
              <a:ext cx="9144000" cy="445025"/>
            </a:xfrm>
            <a:prstGeom prst="rect">
              <a:avLst/>
            </a:prstGeom>
            <a:noFill/>
            <a:ln>
              <a:noFill/>
            </a:ln>
          </p:spPr>
        </p:pic>
        <p:pic>
          <p:nvPicPr>
            <p:cNvPr id="290" name="Shape 290"/>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11" name="Title 1">
            <a:extLst>
              <a:ext uri="{FF2B5EF4-FFF2-40B4-BE49-F238E27FC236}">
                <a16:creationId xmlns:a16="http://schemas.microsoft.com/office/drawing/2014/main" id="{E4220008-E606-454F-AF8D-D334A969D6CB}"/>
              </a:ext>
            </a:extLst>
          </p:cNvPr>
          <p:cNvSpPr txBox="1">
            <a:spLocks/>
          </p:cNvSpPr>
          <p:nvPr/>
        </p:nvSpPr>
        <p:spPr>
          <a:xfrm>
            <a:off x="332060" y="20290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Stationary Test</a:t>
            </a:r>
          </a:p>
        </p:txBody>
      </p:sp>
      <p:graphicFrame>
        <p:nvGraphicFramePr>
          <p:cNvPr id="5" name="Table 4">
            <a:extLst>
              <a:ext uri="{FF2B5EF4-FFF2-40B4-BE49-F238E27FC236}">
                <a16:creationId xmlns:a16="http://schemas.microsoft.com/office/drawing/2014/main" id="{0FFAC1C7-9289-4573-B440-F968D6E23474}"/>
              </a:ext>
            </a:extLst>
          </p:cNvPr>
          <p:cNvGraphicFramePr>
            <a:graphicFrameLocks noGrp="1"/>
          </p:cNvGraphicFramePr>
          <p:nvPr>
            <p:extLst>
              <p:ext uri="{D42A27DB-BD31-4B8C-83A1-F6EECF244321}">
                <p14:modId xmlns:p14="http://schemas.microsoft.com/office/powerpoint/2010/main" val="1327190015"/>
              </p:ext>
            </p:extLst>
          </p:nvPr>
        </p:nvGraphicFramePr>
        <p:xfrm>
          <a:off x="468878" y="3241624"/>
          <a:ext cx="7702703" cy="1436277"/>
        </p:xfrm>
        <a:graphic>
          <a:graphicData uri="http://schemas.openxmlformats.org/drawingml/2006/table">
            <a:tbl>
              <a:tblPr firstRow="1" bandRow="1">
                <a:tableStyleId>{DBBCCD5A-64C8-4500-9EC5-A38061C694E8}</a:tableStyleId>
              </a:tblPr>
              <a:tblGrid>
                <a:gridCol w="1088892">
                  <a:extLst>
                    <a:ext uri="{9D8B030D-6E8A-4147-A177-3AD203B41FA5}">
                      <a16:colId xmlns:a16="http://schemas.microsoft.com/office/drawing/2014/main" val="4059170862"/>
                    </a:ext>
                  </a:extLst>
                </a:gridCol>
                <a:gridCol w="584790">
                  <a:extLst>
                    <a:ext uri="{9D8B030D-6E8A-4147-A177-3AD203B41FA5}">
                      <a16:colId xmlns:a16="http://schemas.microsoft.com/office/drawing/2014/main" val="1037900713"/>
                    </a:ext>
                  </a:extLst>
                </a:gridCol>
                <a:gridCol w="611273">
                  <a:extLst>
                    <a:ext uri="{9D8B030D-6E8A-4147-A177-3AD203B41FA5}">
                      <a16:colId xmlns:a16="http://schemas.microsoft.com/office/drawing/2014/main" val="1469172311"/>
                    </a:ext>
                  </a:extLst>
                </a:gridCol>
                <a:gridCol w="616688">
                  <a:extLst>
                    <a:ext uri="{9D8B030D-6E8A-4147-A177-3AD203B41FA5}">
                      <a16:colId xmlns:a16="http://schemas.microsoft.com/office/drawing/2014/main" val="3906588937"/>
                    </a:ext>
                  </a:extLst>
                </a:gridCol>
                <a:gridCol w="595423">
                  <a:extLst>
                    <a:ext uri="{9D8B030D-6E8A-4147-A177-3AD203B41FA5}">
                      <a16:colId xmlns:a16="http://schemas.microsoft.com/office/drawing/2014/main" val="1567767211"/>
                    </a:ext>
                  </a:extLst>
                </a:gridCol>
                <a:gridCol w="1124557">
                  <a:extLst>
                    <a:ext uri="{9D8B030D-6E8A-4147-A177-3AD203B41FA5}">
                      <a16:colId xmlns:a16="http://schemas.microsoft.com/office/drawing/2014/main" val="2619205365"/>
                    </a:ext>
                  </a:extLst>
                </a:gridCol>
                <a:gridCol w="770270">
                  <a:extLst>
                    <a:ext uri="{9D8B030D-6E8A-4147-A177-3AD203B41FA5}">
                      <a16:colId xmlns:a16="http://schemas.microsoft.com/office/drawing/2014/main" val="2821462217"/>
                    </a:ext>
                  </a:extLst>
                </a:gridCol>
                <a:gridCol w="614457">
                  <a:extLst>
                    <a:ext uri="{9D8B030D-6E8A-4147-A177-3AD203B41FA5}">
                      <a16:colId xmlns:a16="http://schemas.microsoft.com/office/drawing/2014/main" val="1369874374"/>
                    </a:ext>
                  </a:extLst>
                </a:gridCol>
                <a:gridCol w="606056">
                  <a:extLst>
                    <a:ext uri="{9D8B030D-6E8A-4147-A177-3AD203B41FA5}">
                      <a16:colId xmlns:a16="http://schemas.microsoft.com/office/drawing/2014/main" val="1982612899"/>
                    </a:ext>
                  </a:extLst>
                </a:gridCol>
                <a:gridCol w="1090297">
                  <a:extLst>
                    <a:ext uri="{9D8B030D-6E8A-4147-A177-3AD203B41FA5}">
                      <a16:colId xmlns:a16="http://schemas.microsoft.com/office/drawing/2014/main" val="3891670567"/>
                    </a:ext>
                  </a:extLst>
                </a:gridCol>
              </a:tblGrid>
              <a:tr h="370840">
                <a:tc gridSpan="5">
                  <a:txBody>
                    <a:bodyPr/>
                    <a:lstStyle/>
                    <a:p>
                      <a:pPr algn="ctr"/>
                      <a:r>
                        <a:rPr lang="en-US" sz="1200" dirty="0"/>
                        <a:t>ADF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algn="ctr"/>
                      <a:r>
                        <a:rPr lang="en-US" sz="1200" dirty="0"/>
                        <a:t>KPSS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9118119"/>
                  </a:ext>
                </a:extLst>
              </a:tr>
              <a:tr h="370840">
                <a:tc>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Mt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VOI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OIR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MPB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Mt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VOI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OIR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MPB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4626430"/>
                  </a:ext>
                </a:extLst>
              </a:tr>
              <a:tr h="323757">
                <a:tc>
                  <a:txBody>
                    <a:bodyPr/>
                    <a:lstStyle/>
                    <a:p>
                      <a:pPr algn="ctr"/>
                      <a:r>
                        <a:rPr lang="en-US" sz="1200" dirty="0"/>
                        <a:t>Reject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Reject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1099469"/>
                  </a:ext>
                </a:extLst>
              </a:tr>
              <a:tr h="370840">
                <a:tc>
                  <a:txBody>
                    <a:bodyPr/>
                    <a:lstStyle/>
                    <a:p>
                      <a:pPr algn="ctr"/>
                      <a:r>
                        <a:rPr lang="en-US" sz="1200" dirty="0"/>
                        <a:t>Fail to Reject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Fail to Reject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238029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p:nvPr/>
        </p:nvSpPr>
        <p:spPr>
          <a:xfrm>
            <a:off x="322775" y="2343375"/>
            <a:ext cx="7258500" cy="903600"/>
          </a:xfrm>
          <a:prstGeom prst="rect">
            <a:avLst/>
          </a:prstGeom>
          <a:solidFill>
            <a:schemeClr val="lt2"/>
          </a:solidFill>
          <a:ln w="9525" cap="flat" cmpd="sng">
            <a:solidFill>
              <a:srgbClr val="274E13"/>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297" name="Shape 297"/>
          <p:cNvSpPr/>
          <p:nvPr/>
        </p:nvSpPr>
        <p:spPr>
          <a:xfrm>
            <a:off x="347525" y="2373150"/>
            <a:ext cx="7209000" cy="9531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8" name="Shape 298"/>
          <p:cNvSpPr/>
          <p:nvPr/>
        </p:nvSpPr>
        <p:spPr>
          <a:xfrm>
            <a:off x="387250" y="2343375"/>
            <a:ext cx="7258500" cy="9633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highlight>
                <a:srgbClr val="38761D"/>
              </a:highlight>
            </a:endParaRPr>
          </a:p>
        </p:txBody>
      </p:sp>
      <p:sp>
        <p:nvSpPr>
          <p:cNvPr id="299" name="Shape 299"/>
          <p:cNvSpPr/>
          <p:nvPr/>
        </p:nvSpPr>
        <p:spPr>
          <a:xfrm>
            <a:off x="347525" y="2353300"/>
            <a:ext cx="7328100" cy="9531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solidFill>
                <a:schemeClr val="accent1"/>
              </a:solidFill>
            </a:endParaRPr>
          </a:p>
        </p:txBody>
      </p:sp>
      <p:sp>
        <p:nvSpPr>
          <p:cNvPr id="300" name="Shape 300"/>
          <p:cNvSpPr/>
          <p:nvPr/>
        </p:nvSpPr>
        <p:spPr>
          <a:xfrm>
            <a:off x="337600" y="2353300"/>
            <a:ext cx="7278300" cy="9531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02" name="Shape 302"/>
          <p:cNvSpPr txBox="1">
            <a:spLocks noGrp="1"/>
          </p:cNvSpPr>
          <p:nvPr>
            <p:ph type="body" idx="1"/>
          </p:nvPr>
        </p:nvSpPr>
        <p:spPr>
          <a:xfrm>
            <a:off x="225228" y="1004487"/>
            <a:ext cx="8520600" cy="3916500"/>
          </a:xfrm>
          <a:prstGeom prst="rect">
            <a:avLst/>
          </a:prstGeom>
        </p:spPr>
        <p:txBody>
          <a:bodyPr wrap="square" lIns="91425" tIns="91425" rIns="91425" bIns="91425" anchor="t" anchorCtr="0">
            <a:noAutofit/>
          </a:bodyPr>
          <a:lstStyle/>
          <a:p>
            <a:pPr marL="114300" lvl="0" rtl="0">
              <a:spcBef>
                <a:spcPts val="0"/>
              </a:spcBef>
              <a:spcAft>
                <a:spcPts val="0"/>
              </a:spcAft>
              <a:buSzPts val="1800"/>
              <a:buNone/>
            </a:pPr>
            <a:r>
              <a:rPr lang="en" sz="1400" dirty="0"/>
              <a:t>Result based on trade data on Ni1705 contract on March 1st, 2017</a:t>
            </a:r>
          </a:p>
          <a:p>
            <a:pPr marL="457200" indent="-317500">
              <a:spcAft>
                <a:spcPts val="0"/>
              </a:spcAft>
              <a:buSzPts val="1400"/>
              <a:buFont typeface="Arial" panose="020B0604020202020204" pitchFamily="34" charset="0"/>
              <a:buChar char="•"/>
            </a:pPr>
            <a:r>
              <a:rPr lang="en" sz="1400" dirty="0"/>
              <a:t>Basic Regression Model Result</a:t>
            </a:r>
          </a:p>
          <a:p>
            <a:pPr marL="0" lvl="0" indent="0" rtl="0">
              <a:spcBef>
                <a:spcPts val="0"/>
              </a:spcBef>
              <a:buNone/>
            </a:pPr>
            <a:endParaRPr sz="1400" dirty="0"/>
          </a:p>
          <a:p>
            <a:pPr marL="0" lvl="0" indent="0" rtl="0">
              <a:spcBef>
                <a:spcPts val="0"/>
              </a:spcBef>
              <a:buNone/>
            </a:pPr>
            <a:endParaRPr lang="en-US" sz="1400" dirty="0"/>
          </a:p>
          <a:p>
            <a:pPr marL="0" lvl="0" indent="0" rtl="0">
              <a:spcBef>
                <a:spcPts val="0"/>
              </a:spcBef>
              <a:buNone/>
            </a:pPr>
            <a:endParaRPr sz="1400" dirty="0"/>
          </a:p>
          <a:p>
            <a:pPr marL="0" lvl="0" indent="0">
              <a:spcBef>
                <a:spcPts val="0"/>
              </a:spcBef>
              <a:buNone/>
            </a:pPr>
            <a:endParaRPr lang="en-US" sz="1400" dirty="0"/>
          </a:p>
          <a:p>
            <a:pPr marL="0" lvl="0" indent="0">
              <a:spcBef>
                <a:spcPts val="0"/>
              </a:spcBef>
              <a:buNone/>
            </a:pPr>
            <a:endParaRPr sz="1400" dirty="0"/>
          </a:p>
          <a:p>
            <a:pPr marL="457200" lvl="0" indent="-317500" rtl="0">
              <a:spcBef>
                <a:spcPts val="0"/>
              </a:spcBef>
              <a:spcAft>
                <a:spcPts val="0"/>
              </a:spcAft>
              <a:buSzPts val="1400"/>
              <a:buFont typeface="Arial" panose="020B0604020202020204" pitchFamily="34" charset="0"/>
              <a:buChar char="•"/>
            </a:pPr>
            <a:r>
              <a:rPr lang="en" sz="1400" dirty="0"/>
              <a:t>Instantaneous VOI and VOI up to lag 3 are significant</a:t>
            </a:r>
          </a:p>
          <a:p>
            <a:pPr marL="457200" lvl="0" indent="-317500" rtl="0">
              <a:spcBef>
                <a:spcPts val="0"/>
              </a:spcBef>
              <a:spcAft>
                <a:spcPts val="0"/>
              </a:spcAft>
              <a:buSzPts val="1400"/>
              <a:buFont typeface="Arial" panose="020B0604020202020204" pitchFamily="34" charset="0"/>
              <a:buChar char="•"/>
            </a:pPr>
            <a:r>
              <a:rPr lang="en" sz="1400" dirty="0"/>
              <a:t>R^2 is 4</a:t>
            </a:r>
            <a:r>
              <a:rPr lang="en-US" sz="1400" dirty="0"/>
              <a:t>.</a:t>
            </a:r>
            <a:r>
              <a:rPr lang="en" sz="1400" dirty="0"/>
              <a:t>618</a:t>
            </a:r>
            <a:r>
              <a:rPr lang="en-US" sz="1400" dirty="0"/>
              <a:t>%</a:t>
            </a:r>
            <a:endParaRPr lang="en" sz="1400" dirty="0"/>
          </a:p>
          <a:p>
            <a:pPr marL="457200" lvl="0" indent="-317500" rtl="0">
              <a:spcBef>
                <a:spcPts val="0"/>
              </a:spcBef>
              <a:buSzPts val="1400"/>
              <a:buFont typeface="Arial" panose="020B0604020202020204" pitchFamily="34" charset="0"/>
              <a:buChar char="•"/>
            </a:pPr>
            <a:r>
              <a:rPr lang="en" sz="1400" dirty="0"/>
              <a:t>Consistent with the result on NASDAQ  equity data in our reference paper</a:t>
            </a:r>
          </a:p>
          <a:p>
            <a:pPr marL="0" lvl="0" indent="0" rtl="0">
              <a:spcBef>
                <a:spcPts val="0"/>
              </a:spcBef>
              <a:buNone/>
            </a:pPr>
            <a:endParaRPr sz="1400" dirty="0"/>
          </a:p>
          <a:p>
            <a:pPr marL="0" lvl="0" indent="0" rtl="0">
              <a:spcBef>
                <a:spcPts val="0"/>
              </a:spcBef>
              <a:buNone/>
            </a:pPr>
            <a:r>
              <a:rPr lang="en" sz="1400" dirty="0"/>
              <a:t> </a:t>
            </a:r>
          </a:p>
          <a:p>
            <a:pPr marL="0" lvl="0" indent="0" rtl="0">
              <a:spcBef>
                <a:spcPts val="0"/>
              </a:spcBef>
              <a:buNone/>
            </a:pPr>
            <a:endParaRPr sz="1400" dirty="0"/>
          </a:p>
          <a:p>
            <a:pPr marL="0" lvl="0" indent="0" rtl="0">
              <a:spcBef>
                <a:spcPts val="0"/>
              </a:spcBef>
              <a:buNone/>
            </a:pPr>
            <a:endParaRPr sz="1400" dirty="0"/>
          </a:p>
          <a:p>
            <a:pPr marL="0" lvl="0" indent="0">
              <a:spcBef>
                <a:spcPts val="0"/>
              </a:spcBef>
              <a:buNone/>
            </a:pPr>
            <a:endParaRPr sz="1400" dirty="0"/>
          </a:p>
        </p:txBody>
      </p:sp>
      <p:pic>
        <p:nvPicPr>
          <p:cNvPr id="303" name="Shape 303"/>
          <p:cNvPicPr preferRelativeResize="0"/>
          <p:nvPr/>
        </p:nvPicPr>
        <p:blipFill>
          <a:blip r:embed="rId3">
            <a:alphaModFix/>
          </a:blip>
          <a:stretch>
            <a:fillRect/>
          </a:stretch>
        </p:blipFill>
        <p:spPr>
          <a:xfrm>
            <a:off x="322775" y="1688488"/>
            <a:ext cx="7505700" cy="2018862"/>
          </a:xfrm>
          <a:prstGeom prst="rect">
            <a:avLst/>
          </a:prstGeom>
          <a:noFill/>
          <a:ln>
            <a:noFill/>
          </a:ln>
        </p:spPr>
      </p:pic>
      <p:grpSp>
        <p:nvGrpSpPr>
          <p:cNvPr id="304" name="Shape 304"/>
          <p:cNvGrpSpPr/>
          <p:nvPr/>
        </p:nvGrpSpPr>
        <p:grpSpPr>
          <a:xfrm>
            <a:off x="0" y="4698475"/>
            <a:ext cx="9144000" cy="445025"/>
            <a:chOff x="0" y="0"/>
            <a:chExt cx="9144000" cy="445025"/>
          </a:xfrm>
        </p:grpSpPr>
        <p:pic>
          <p:nvPicPr>
            <p:cNvPr id="305" name="Shape 305"/>
            <p:cNvPicPr preferRelativeResize="0"/>
            <p:nvPr/>
          </p:nvPicPr>
          <p:blipFill>
            <a:blip r:embed="rId4">
              <a:alphaModFix/>
            </a:blip>
            <a:stretch>
              <a:fillRect/>
            </a:stretch>
          </p:blipFill>
          <p:spPr>
            <a:xfrm>
              <a:off x="0" y="0"/>
              <a:ext cx="9144000" cy="445025"/>
            </a:xfrm>
            <a:prstGeom prst="rect">
              <a:avLst/>
            </a:prstGeom>
            <a:noFill/>
            <a:ln>
              <a:noFill/>
            </a:ln>
          </p:spPr>
        </p:pic>
        <p:pic>
          <p:nvPicPr>
            <p:cNvPr id="306" name="Shape 306"/>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13" name="Title 1">
            <a:extLst>
              <a:ext uri="{FF2B5EF4-FFF2-40B4-BE49-F238E27FC236}">
                <a16:creationId xmlns:a16="http://schemas.microsoft.com/office/drawing/2014/main" id="{6E05A746-22DB-47F9-BFEB-D39AFE59BB5E}"/>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Analysis of Regression Result on Trade Model</a:t>
            </a:r>
            <a:endParaRPr lang="en-US" dirty="0">
              <a:solidFill>
                <a:srgbClr val="0070C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Shape 312"/>
          <p:cNvSpPr txBox="1">
            <a:spLocks noGrp="1"/>
          </p:cNvSpPr>
          <p:nvPr>
            <p:ph type="body" idx="1"/>
          </p:nvPr>
        </p:nvSpPr>
        <p:spPr>
          <a:xfrm>
            <a:off x="291341" y="937319"/>
            <a:ext cx="8520600" cy="3416400"/>
          </a:xfrm>
          <a:prstGeom prst="rect">
            <a:avLst/>
          </a:prstGeom>
        </p:spPr>
        <p:txBody>
          <a:bodyPr wrap="square" lIns="91425" tIns="91425" rIns="91425" bIns="91425" anchor="t" anchorCtr="0">
            <a:noAutofit/>
          </a:bodyPr>
          <a:lstStyle/>
          <a:p>
            <a:pPr marL="114300" lvl="0" rtl="0">
              <a:spcBef>
                <a:spcPts val="0"/>
              </a:spcBef>
              <a:spcAft>
                <a:spcPts val="0"/>
              </a:spcAft>
              <a:buSzPts val="1800"/>
              <a:buNone/>
            </a:pPr>
            <a:r>
              <a:rPr lang="en" sz="1400" dirty="0"/>
              <a:t>Result based on trade data on Ni1705 contract on March 1st, 2017</a:t>
            </a:r>
          </a:p>
          <a:p>
            <a:pPr marL="457200" lvl="0" indent="-317500" rtl="0">
              <a:spcBef>
                <a:spcPts val="0"/>
              </a:spcBef>
              <a:buSzPts val="1400"/>
              <a:buFont typeface="Arial" panose="020B0604020202020204" pitchFamily="34" charset="0"/>
              <a:buChar char="•"/>
            </a:pPr>
            <a:r>
              <a:rPr lang="en" sz="1400" dirty="0"/>
              <a:t>Improved Regression Model Result</a:t>
            </a:r>
          </a:p>
          <a:p>
            <a:pPr marL="285750" lvl="0" indent="-285750" rtl="0">
              <a:spcBef>
                <a:spcPts val="0"/>
              </a:spcBef>
              <a:buFont typeface="Arial" panose="020B0604020202020204" pitchFamily="34" charset="0"/>
              <a:buChar char="•"/>
            </a:pPr>
            <a:endParaRPr sz="1400" dirty="0"/>
          </a:p>
          <a:p>
            <a:pPr marL="285750" lvl="0" indent="-285750" rtl="0">
              <a:spcBef>
                <a:spcPts val="0"/>
              </a:spcBef>
              <a:buFont typeface="Arial" panose="020B0604020202020204" pitchFamily="34" charset="0"/>
              <a:buChar char="•"/>
            </a:pPr>
            <a:endParaRPr sz="1400" dirty="0"/>
          </a:p>
          <a:p>
            <a:pPr marL="285750" lvl="0" indent="-285750" rtl="0">
              <a:spcBef>
                <a:spcPts val="0"/>
              </a:spcBef>
              <a:buFont typeface="Arial" panose="020B0604020202020204" pitchFamily="34" charset="0"/>
              <a:buChar char="•"/>
            </a:pPr>
            <a:endParaRPr sz="1400" dirty="0"/>
          </a:p>
          <a:p>
            <a:pPr marL="285750" lvl="0" indent="-285750" rtl="0">
              <a:spcBef>
                <a:spcPts val="0"/>
              </a:spcBef>
              <a:buFont typeface="Arial" panose="020B0604020202020204" pitchFamily="34" charset="0"/>
              <a:buChar char="•"/>
            </a:pPr>
            <a:endParaRPr sz="1400" dirty="0"/>
          </a:p>
          <a:p>
            <a:pPr marL="285750" lvl="0" indent="-285750" rtl="0">
              <a:spcBef>
                <a:spcPts val="0"/>
              </a:spcBef>
              <a:buFont typeface="Arial" panose="020B0604020202020204" pitchFamily="34" charset="0"/>
              <a:buChar char="•"/>
            </a:pPr>
            <a:endParaRPr sz="1400" dirty="0"/>
          </a:p>
          <a:p>
            <a:pPr marL="285750" lvl="0" indent="-285750" rtl="0">
              <a:spcBef>
                <a:spcPts val="0"/>
              </a:spcBef>
              <a:buFont typeface="Arial" panose="020B0604020202020204" pitchFamily="34" charset="0"/>
              <a:buChar char="•"/>
            </a:pPr>
            <a:endParaRPr sz="1400" dirty="0"/>
          </a:p>
          <a:p>
            <a:pPr marL="457200" lvl="0" indent="-317500" rtl="0">
              <a:spcBef>
                <a:spcPts val="0"/>
              </a:spcBef>
              <a:buSzPts val="1400"/>
              <a:buFont typeface="Arial" panose="020B0604020202020204" pitchFamily="34" charset="0"/>
              <a:buChar char="•"/>
            </a:pPr>
            <a:r>
              <a:rPr lang="en" sz="1400" dirty="0"/>
              <a:t>R^2 is 10.9%</a:t>
            </a:r>
          </a:p>
        </p:txBody>
      </p:sp>
      <p:pic>
        <p:nvPicPr>
          <p:cNvPr id="313" name="Shape 313"/>
          <p:cNvPicPr preferRelativeResize="0"/>
          <p:nvPr/>
        </p:nvPicPr>
        <p:blipFill>
          <a:blip r:embed="rId3">
            <a:alphaModFix/>
          </a:blip>
          <a:stretch>
            <a:fillRect/>
          </a:stretch>
        </p:blipFill>
        <p:spPr>
          <a:xfrm>
            <a:off x="378632" y="1611469"/>
            <a:ext cx="6900625" cy="2742250"/>
          </a:xfrm>
          <a:prstGeom prst="rect">
            <a:avLst/>
          </a:prstGeom>
          <a:noFill/>
          <a:ln>
            <a:noFill/>
          </a:ln>
        </p:spPr>
      </p:pic>
      <p:grpSp>
        <p:nvGrpSpPr>
          <p:cNvPr id="314" name="Shape 314"/>
          <p:cNvGrpSpPr/>
          <p:nvPr/>
        </p:nvGrpSpPr>
        <p:grpSpPr>
          <a:xfrm>
            <a:off x="0" y="4698475"/>
            <a:ext cx="9144000" cy="445025"/>
            <a:chOff x="0" y="0"/>
            <a:chExt cx="9144000" cy="445025"/>
          </a:xfrm>
        </p:grpSpPr>
        <p:pic>
          <p:nvPicPr>
            <p:cNvPr id="315" name="Shape 315"/>
            <p:cNvPicPr preferRelativeResize="0"/>
            <p:nvPr/>
          </p:nvPicPr>
          <p:blipFill>
            <a:blip r:embed="rId4">
              <a:alphaModFix/>
            </a:blip>
            <a:stretch>
              <a:fillRect/>
            </a:stretch>
          </p:blipFill>
          <p:spPr>
            <a:xfrm>
              <a:off x="0" y="0"/>
              <a:ext cx="9144000" cy="445025"/>
            </a:xfrm>
            <a:prstGeom prst="rect">
              <a:avLst/>
            </a:prstGeom>
            <a:noFill/>
            <a:ln>
              <a:noFill/>
            </a:ln>
          </p:spPr>
        </p:pic>
        <p:pic>
          <p:nvPicPr>
            <p:cNvPr id="316" name="Shape 316"/>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8" name="Title 1">
            <a:extLst>
              <a:ext uri="{FF2B5EF4-FFF2-40B4-BE49-F238E27FC236}">
                <a16:creationId xmlns:a16="http://schemas.microsoft.com/office/drawing/2014/main" id="{4BE93B8D-BC44-4C62-A162-E5EA3A25CB1A}"/>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Analysis of Regression Result on Trade Model</a:t>
            </a:r>
            <a:endParaRPr lang="en-US" dirty="0">
              <a:solidFill>
                <a:srgbClr val="0070C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Shape 32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Font typeface="Arial" panose="020B0604020202020204" pitchFamily="34" charset="0"/>
              <a:buChar char="•"/>
            </a:pPr>
            <a:r>
              <a:rPr lang="en" sz="1400" dirty="0"/>
              <a:t>Basic Regression Model Result based on one-month( 2017/03/01 - 2017/03/31) trade data of five different metals</a:t>
            </a:r>
          </a:p>
          <a:p>
            <a:pPr marL="914400" lvl="1" indent="-317500" rtl="0">
              <a:spcBef>
                <a:spcPts val="0"/>
              </a:spcBef>
              <a:spcAft>
                <a:spcPts val="0"/>
              </a:spcAft>
              <a:buSzPts val="1400"/>
              <a:buFont typeface="Arial" panose="020B0604020202020204" pitchFamily="34" charset="0"/>
              <a:buChar char="•"/>
            </a:pPr>
            <a:r>
              <a:rPr lang="en" dirty="0"/>
              <a:t>Nickel, Rubber, Rebar, C</a:t>
            </a:r>
            <a:r>
              <a:rPr lang="en-US" dirty="0"/>
              <a:t>o</a:t>
            </a:r>
            <a:r>
              <a:rPr lang="en" dirty="0"/>
              <a:t>pper, Aluminum</a:t>
            </a:r>
          </a:p>
          <a:p>
            <a:pPr marL="914400" lvl="1" indent="-317500" rtl="0">
              <a:spcBef>
                <a:spcPts val="0"/>
              </a:spcBef>
              <a:buSzPts val="1400"/>
              <a:buFont typeface="Arial" panose="020B0604020202020204" pitchFamily="34" charset="0"/>
              <a:buChar char="•"/>
            </a:pPr>
            <a:r>
              <a:rPr lang="en" dirty="0"/>
              <a:t>Percentage when coefficient</a:t>
            </a:r>
            <a:r>
              <a:rPr lang="en-US" dirty="0"/>
              <a:t>s of variable</a:t>
            </a:r>
            <a:r>
              <a:rPr lang="en" dirty="0"/>
              <a:t>  positive and significant</a:t>
            </a:r>
          </a:p>
          <a:p>
            <a:pPr marL="457200" lvl="0" indent="0" rtl="0">
              <a:spcBef>
                <a:spcPts val="0"/>
              </a:spcBef>
              <a:buNone/>
            </a:pPr>
            <a:endParaRPr dirty="0"/>
          </a:p>
        </p:txBody>
      </p:sp>
      <p:grpSp>
        <p:nvGrpSpPr>
          <p:cNvPr id="323" name="Shape 323"/>
          <p:cNvGrpSpPr/>
          <p:nvPr/>
        </p:nvGrpSpPr>
        <p:grpSpPr>
          <a:xfrm>
            <a:off x="0" y="4698475"/>
            <a:ext cx="9144000" cy="445025"/>
            <a:chOff x="0" y="0"/>
            <a:chExt cx="9144000" cy="445025"/>
          </a:xfrm>
        </p:grpSpPr>
        <p:pic>
          <p:nvPicPr>
            <p:cNvPr id="324" name="Shape 324"/>
            <p:cNvPicPr preferRelativeResize="0"/>
            <p:nvPr/>
          </p:nvPicPr>
          <p:blipFill>
            <a:blip r:embed="rId3">
              <a:alphaModFix/>
            </a:blip>
            <a:stretch>
              <a:fillRect/>
            </a:stretch>
          </p:blipFill>
          <p:spPr>
            <a:xfrm>
              <a:off x="0" y="0"/>
              <a:ext cx="9144000" cy="445025"/>
            </a:xfrm>
            <a:prstGeom prst="rect">
              <a:avLst/>
            </a:prstGeom>
            <a:noFill/>
            <a:ln>
              <a:noFill/>
            </a:ln>
          </p:spPr>
        </p:pic>
        <p:pic>
          <p:nvPicPr>
            <p:cNvPr id="325" name="Shape 325"/>
            <p:cNvPicPr preferRelativeResize="0"/>
            <p:nvPr/>
          </p:nvPicPr>
          <p:blipFill>
            <a:blip r:embed="rId4">
              <a:alphaModFix/>
            </a:blip>
            <a:stretch>
              <a:fillRect/>
            </a:stretch>
          </p:blipFill>
          <p:spPr>
            <a:xfrm>
              <a:off x="6006401" y="36612"/>
              <a:ext cx="3046346" cy="371801"/>
            </a:xfrm>
            <a:prstGeom prst="rect">
              <a:avLst/>
            </a:prstGeom>
            <a:noFill/>
            <a:ln>
              <a:noFill/>
            </a:ln>
          </p:spPr>
        </p:pic>
      </p:grpSp>
      <p:pic>
        <p:nvPicPr>
          <p:cNvPr id="326" name="Shape 326"/>
          <p:cNvPicPr preferRelativeResize="0"/>
          <p:nvPr/>
        </p:nvPicPr>
        <p:blipFill>
          <a:blip r:embed="rId5">
            <a:alphaModFix/>
          </a:blip>
          <a:stretch>
            <a:fillRect/>
          </a:stretch>
        </p:blipFill>
        <p:spPr>
          <a:xfrm>
            <a:off x="843075" y="2377950"/>
            <a:ext cx="7589774" cy="1969400"/>
          </a:xfrm>
          <a:prstGeom prst="rect">
            <a:avLst/>
          </a:prstGeom>
          <a:noFill/>
          <a:ln>
            <a:noFill/>
          </a:ln>
        </p:spPr>
      </p:pic>
      <p:sp>
        <p:nvSpPr>
          <p:cNvPr id="2" name="Rectangle 1"/>
          <p:cNvSpPr/>
          <p:nvPr/>
        </p:nvSpPr>
        <p:spPr>
          <a:xfrm>
            <a:off x="2304565" y="3369261"/>
            <a:ext cx="1259828" cy="491564"/>
          </a:xfrm>
          <a:prstGeom prst="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006401" y="3369261"/>
            <a:ext cx="1224810" cy="491564"/>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6826E54-240A-42B7-9898-02CF94238E6F}"/>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Analysis of Regression Result on Trade Model</a:t>
            </a:r>
            <a:endParaRPr lang="en-US"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Shape 332"/>
          <p:cNvSpPr txBox="1">
            <a:spLocks noGrp="1"/>
          </p:cNvSpPr>
          <p:nvPr>
            <p:ph type="body" idx="1"/>
          </p:nvPr>
        </p:nvSpPr>
        <p:spPr>
          <a:xfrm>
            <a:off x="217764" y="780870"/>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Font typeface="Arial" panose="020B0604020202020204" pitchFamily="34" charset="0"/>
              <a:buChar char="•"/>
            </a:pPr>
            <a:r>
              <a:rPr lang="en" sz="1400" dirty="0"/>
              <a:t>Improved Regression Model Result based on one-month( 2017/03/01 - 2017/03/31) trade data of five different metals</a:t>
            </a:r>
          </a:p>
          <a:p>
            <a:pPr marL="914400" lvl="1" indent="-317500" rtl="0">
              <a:spcBef>
                <a:spcPts val="0"/>
              </a:spcBef>
              <a:spcAft>
                <a:spcPts val="0"/>
              </a:spcAft>
              <a:buSzPts val="1400"/>
              <a:buFont typeface="Arial" panose="020B0604020202020204" pitchFamily="34" charset="0"/>
              <a:buChar char="•"/>
            </a:pPr>
            <a:r>
              <a:rPr lang="en" dirty="0"/>
              <a:t>Nickel, Rubber, Rebar,C</a:t>
            </a:r>
            <a:r>
              <a:rPr lang="en-US" dirty="0"/>
              <a:t>o</a:t>
            </a:r>
            <a:r>
              <a:rPr lang="en" dirty="0"/>
              <a:t>pper, Aluminum</a:t>
            </a:r>
          </a:p>
          <a:p>
            <a:pPr marL="914400" lvl="1" indent="-317500" rtl="0">
              <a:spcBef>
                <a:spcPts val="0"/>
              </a:spcBef>
              <a:buSzPts val="1400"/>
              <a:buFont typeface="Arial" panose="020B0604020202020204" pitchFamily="34" charset="0"/>
              <a:buChar char="•"/>
            </a:pPr>
            <a:r>
              <a:rPr lang="en" dirty="0"/>
              <a:t>Percentage when coefficient</a:t>
            </a:r>
            <a:r>
              <a:rPr lang="en-US" dirty="0"/>
              <a:t>s of variable</a:t>
            </a:r>
            <a:r>
              <a:rPr lang="en" dirty="0"/>
              <a:t> </a:t>
            </a:r>
            <a:r>
              <a:rPr lang="en-US" dirty="0"/>
              <a:t>are</a:t>
            </a:r>
            <a:r>
              <a:rPr lang="en" dirty="0"/>
              <a:t> positive and significant</a:t>
            </a:r>
          </a:p>
          <a:p>
            <a:pPr marL="457200" lvl="0" indent="0" rtl="0">
              <a:spcBef>
                <a:spcPts val="0"/>
              </a:spcBef>
              <a:buNone/>
            </a:pPr>
            <a:endParaRPr dirty="0"/>
          </a:p>
        </p:txBody>
      </p:sp>
      <p:grpSp>
        <p:nvGrpSpPr>
          <p:cNvPr id="333" name="Shape 333"/>
          <p:cNvGrpSpPr/>
          <p:nvPr/>
        </p:nvGrpSpPr>
        <p:grpSpPr>
          <a:xfrm>
            <a:off x="0" y="4698475"/>
            <a:ext cx="9144000" cy="445025"/>
            <a:chOff x="0" y="0"/>
            <a:chExt cx="9144000" cy="445025"/>
          </a:xfrm>
        </p:grpSpPr>
        <p:pic>
          <p:nvPicPr>
            <p:cNvPr id="334" name="Shape 334"/>
            <p:cNvPicPr preferRelativeResize="0"/>
            <p:nvPr/>
          </p:nvPicPr>
          <p:blipFill>
            <a:blip r:embed="rId3">
              <a:alphaModFix/>
            </a:blip>
            <a:stretch>
              <a:fillRect/>
            </a:stretch>
          </p:blipFill>
          <p:spPr>
            <a:xfrm>
              <a:off x="0" y="0"/>
              <a:ext cx="9144000" cy="445025"/>
            </a:xfrm>
            <a:prstGeom prst="rect">
              <a:avLst/>
            </a:prstGeom>
            <a:noFill/>
            <a:ln>
              <a:noFill/>
            </a:ln>
          </p:spPr>
        </p:pic>
        <p:pic>
          <p:nvPicPr>
            <p:cNvPr id="335" name="Shape 335"/>
            <p:cNvPicPr preferRelativeResize="0"/>
            <p:nvPr/>
          </p:nvPicPr>
          <p:blipFill>
            <a:blip r:embed="rId4">
              <a:alphaModFix/>
            </a:blip>
            <a:stretch>
              <a:fillRect/>
            </a:stretch>
          </p:blipFill>
          <p:spPr>
            <a:xfrm>
              <a:off x="6006401" y="36612"/>
              <a:ext cx="3046346" cy="371801"/>
            </a:xfrm>
            <a:prstGeom prst="rect">
              <a:avLst/>
            </a:prstGeom>
            <a:noFill/>
            <a:ln>
              <a:noFill/>
            </a:ln>
          </p:spPr>
        </p:pic>
      </p:grpSp>
      <p:pic>
        <p:nvPicPr>
          <p:cNvPr id="336" name="Shape 336"/>
          <p:cNvPicPr preferRelativeResize="0"/>
          <p:nvPr/>
        </p:nvPicPr>
        <p:blipFill>
          <a:blip r:embed="rId5">
            <a:alphaModFix/>
          </a:blip>
          <a:stretch>
            <a:fillRect/>
          </a:stretch>
        </p:blipFill>
        <p:spPr>
          <a:xfrm>
            <a:off x="332059" y="1931420"/>
            <a:ext cx="8332726" cy="2684375"/>
          </a:xfrm>
          <a:prstGeom prst="rect">
            <a:avLst/>
          </a:prstGeom>
          <a:noFill/>
          <a:ln>
            <a:noFill/>
          </a:ln>
        </p:spPr>
      </p:pic>
      <p:sp>
        <p:nvSpPr>
          <p:cNvPr id="2" name="Rectangle 1"/>
          <p:cNvSpPr/>
          <p:nvPr/>
        </p:nvSpPr>
        <p:spPr>
          <a:xfrm>
            <a:off x="1771954" y="3481911"/>
            <a:ext cx="6966410" cy="880719"/>
          </a:xfrm>
          <a:prstGeom prst="rect">
            <a:avLst/>
          </a:prstGeom>
          <a:noFill/>
          <a:ln w="38100" cmpd="sng">
            <a:solidFill>
              <a:srgbClr val="FFAB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FB33B6C-C035-45F8-815D-9A0AF1EF4109}"/>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Analysis of Regression Result on Trade Model</a:t>
            </a:r>
            <a:endParaRPr lang="en-US" dirty="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Shape 230"/>
          <p:cNvSpPr txBox="1">
            <a:spLocks noGrp="1"/>
          </p:cNvSpPr>
          <p:nvPr>
            <p:ph type="title"/>
          </p:nvPr>
        </p:nvSpPr>
        <p:spPr>
          <a:xfrm>
            <a:off x="2670600" y="2001725"/>
            <a:ext cx="3802800" cy="572700"/>
          </a:xfrm>
          <a:prstGeom prst="rect">
            <a:avLst/>
          </a:prstGeom>
        </p:spPr>
        <p:txBody>
          <a:bodyPr wrap="square" lIns="91425" tIns="91425" rIns="91425" bIns="91425" anchor="t" anchorCtr="0">
            <a:noAutofit/>
          </a:bodyPr>
          <a:lstStyle/>
          <a:p>
            <a:pPr marL="0" lvl="0" indent="0" rtl="0">
              <a:spcBef>
                <a:spcPts val="0"/>
              </a:spcBef>
              <a:buNone/>
            </a:pPr>
            <a:r>
              <a:rPr lang="en" dirty="0">
                <a:solidFill>
                  <a:srgbClr val="FFFFFF"/>
                </a:solidFill>
              </a:rPr>
              <a:t>Model Introduction</a:t>
            </a:r>
          </a:p>
        </p:txBody>
      </p:sp>
      <p:grpSp>
        <p:nvGrpSpPr>
          <p:cNvPr id="231" name="Shape 231"/>
          <p:cNvGrpSpPr/>
          <p:nvPr/>
        </p:nvGrpSpPr>
        <p:grpSpPr>
          <a:xfrm>
            <a:off x="0" y="4698475"/>
            <a:ext cx="9144000" cy="445025"/>
            <a:chOff x="0" y="0"/>
            <a:chExt cx="9144000" cy="445025"/>
          </a:xfrm>
        </p:grpSpPr>
        <p:pic>
          <p:nvPicPr>
            <p:cNvPr id="232" name="Shape 232"/>
            <p:cNvPicPr preferRelativeResize="0"/>
            <p:nvPr/>
          </p:nvPicPr>
          <p:blipFill>
            <a:blip r:embed="rId4">
              <a:alphaModFix/>
            </a:blip>
            <a:stretch>
              <a:fillRect/>
            </a:stretch>
          </p:blipFill>
          <p:spPr>
            <a:xfrm>
              <a:off x="0" y="0"/>
              <a:ext cx="9144000" cy="445025"/>
            </a:xfrm>
            <a:prstGeom prst="rect">
              <a:avLst/>
            </a:prstGeom>
            <a:noFill/>
            <a:ln>
              <a:noFill/>
            </a:ln>
          </p:spPr>
        </p:pic>
        <p:pic>
          <p:nvPicPr>
            <p:cNvPr id="233" name="Shape 233"/>
            <p:cNvPicPr preferRelativeResize="0"/>
            <p:nvPr/>
          </p:nvPicPr>
          <p:blipFill>
            <a:blip r:embed="rId5">
              <a:alphaModFix/>
            </a:blip>
            <a:stretch>
              <a:fillRect/>
            </a:stretch>
          </p:blipFill>
          <p:spPr>
            <a:xfrm>
              <a:off x="6006401" y="36612"/>
              <a:ext cx="3046346" cy="371801"/>
            </a:xfrm>
            <a:prstGeom prst="rect">
              <a:avLst/>
            </a:prstGeom>
            <a:noFill/>
            <a:ln>
              <a:noFill/>
            </a:ln>
          </p:spPr>
        </p:pic>
      </p:grpSp>
    </p:spTree>
    <p:extLst>
      <p:ext uri="{BB962C8B-B14F-4D97-AF65-F5344CB8AC3E}">
        <p14:creationId xmlns:p14="http://schemas.microsoft.com/office/powerpoint/2010/main" val="860669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Shape 342"/>
          <p:cNvSpPr txBox="1">
            <a:spLocks noGrp="1"/>
          </p:cNvSpPr>
          <p:nvPr>
            <p:ph type="body" idx="1"/>
          </p:nvPr>
        </p:nvSpPr>
        <p:spPr>
          <a:xfrm>
            <a:off x="311700" y="1077950"/>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Font typeface="Arial" panose="020B0604020202020204" pitchFamily="34" charset="0"/>
              <a:buChar char="•"/>
            </a:pPr>
            <a:r>
              <a:rPr lang="en" sz="1600" dirty="0"/>
              <a:t>OIR_t1 to OIR_t5</a:t>
            </a:r>
          </a:p>
          <a:p>
            <a:pPr marL="914400" lvl="1" indent="-317500">
              <a:spcBef>
                <a:spcPts val="0"/>
              </a:spcBef>
              <a:buSzPts val="1400"/>
              <a:buFont typeface="Arial" panose="020B0604020202020204" pitchFamily="34" charset="0"/>
              <a:buChar char="•"/>
            </a:pPr>
            <a:r>
              <a:rPr lang="en" dirty="0"/>
              <a:t>Percentage when coefficient</a:t>
            </a:r>
            <a:r>
              <a:rPr lang="en-US" dirty="0"/>
              <a:t>s of variable</a:t>
            </a:r>
            <a:r>
              <a:rPr lang="en" dirty="0"/>
              <a:t> </a:t>
            </a:r>
            <a:r>
              <a:rPr lang="en-US" dirty="0"/>
              <a:t>are</a:t>
            </a:r>
            <a:r>
              <a:rPr lang="en" dirty="0"/>
              <a:t> negative and significant</a:t>
            </a:r>
          </a:p>
        </p:txBody>
      </p:sp>
      <p:grpSp>
        <p:nvGrpSpPr>
          <p:cNvPr id="343" name="Shape 343"/>
          <p:cNvGrpSpPr/>
          <p:nvPr/>
        </p:nvGrpSpPr>
        <p:grpSpPr>
          <a:xfrm>
            <a:off x="0" y="4698475"/>
            <a:ext cx="9144000" cy="445025"/>
            <a:chOff x="0" y="0"/>
            <a:chExt cx="9144000" cy="445025"/>
          </a:xfrm>
        </p:grpSpPr>
        <p:pic>
          <p:nvPicPr>
            <p:cNvPr id="344" name="Shape 344"/>
            <p:cNvPicPr preferRelativeResize="0"/>
            <p:nvPr/>
          </p:nvPicPr>
          <p:blipFill>
            <a:blip r:embed="rId3">
              <a:alphaModFix/>
            </a:blip>
            <a:stretch>
              <a:fillRect/>
            </a:stretch>
          </p:blipFill>
          <p:spPr>
            <a:xfrm>
              <a:off x="0" y="0"/>
              <a:ext cx="9144000" cy="445025"/>
            </a:xfrm>
            <a:prstGeom prst="rect">
              <a:avLst/>
            </a:prstGeom>
            <a:noFill/>
            <a:ln>
              <a:noFill/>
            </a:ln>
          </p:spPr>
        </p:pic>
        <p:pic>
          <p:nvPicPr>
            <p:cNvPr id="345" name="Shape 345"/>
            <p:cNvPicPr preferRelativeResize="0"/>
            <p:nvPr/>
          </p:nvPicPr>
          <p:blipFill>
            <a:blip r:embed="rId4">
              <a:alphaModFix/>
            </a:blip>
            <a:stretch>
              <a:fillRect/>
            </a:stretch>
          </p:blipFill>
          <p:spPr>
            <a:xfrm>
              <a:off x="6006401" y="36612"/>
              <a:ext cx="3046346" cy="371801"/>
            </a:xfrm>
            <a:prstGeom prst="rect">
              <a:avLst/>
            </a:prstGeom>
            <a:noFill/>
            <a:ln>
              <a:noFill/>
            </a:ln>
          </p:spPr>
        </p:pic>
      </p:grpSp>
      <p:pic>
        <p:nvPicPr>
          <p:cNvPr id="2" name="Picture 1" descr="Screen Shot 2017-12-14 at 11.29.3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57" y="1891045"/>
            <a:ext cx="7349381" cy="2425774"/>
          </a:xfrm>
          <a:prstGeom prst="rect">
            <a:avLst/>
          </a:prstGeom>
        </p:spPr>
      </p:pic>
      <p:sp>
        <p:nvSpPr>
          <p:cNvPr id="10" name="Title 1">
            <a:extLst>
              <a:ext uri="{FF2B5EF4-FFF2-40B4-BE49-F238E27FC236}">
                <a16:creationId xmlns:a16="http://schemas.microsoft.com/office/drawing/2014/main" id="{25C69586-FE3D-43F2-92C9-81354C3B6C88}"/>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Analysis of Regression Result on Trade Model</a:t>
            </a:r>
            <a:endParaRPr lang="en-US" dirty="0">
              <a:solidFill>
                <a:srgbClr val="0070C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Shape 35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Font typeface="Arial" panose="020B0604020202020204" pitchFamily="34" charset="0"/>
              <a:buChar char="•"/>
            </a:pPr>
            <a:r>
              <a:rPr lang="en" dirty="0"/>
              <a:t>Instantaneous VOI and VOI with lag 1 to lag 3 are significant for all metals</a:t>
            </a:r>
          </a:p>
          <a:p>
            <a:pPr marL="914400" lvl="1" indent="-317500" rtl="0">
              <a:spcBef>
                <a:spcPts val="0"/>
              </a:spcBef>
              <a:spcAft>
                <a:spcPts val="0"/>
              </a:spcAft>
              <a:buSzPts val="1400"/>
              <a:buFont typeface="Arial" panose="020B0604020202020204" pitchFamily="34" charset="0"/>
              <a:buChar char="•"/>
            </a:pPr>
            <a:r>
              <a:rPr lang="en" dirty="0"/>
              <a:t>positive relationship</a:t>
            </a:r>
          </a:p>
          <a:p>
            <a:pPr marL="457200" lvl="0" indent="-342900" rtl="0">
              <a:spcBef>
                <a:spcPts val="0"/>
              </a:spcBef>
              <a:spcAft>
                <a:spcPts val="0"/>
              </a:spcAft>
              <a:buSzPts val="1800"/>
              <a:buFont typeface="Arial" panose="020B0604020202020204" pitchFamily="34" charset="0"/>
              <a:buChar char="•"/>
            </a:pPr>
            <a:r>
              <a:rPr lang="en" dirty="0"/>
              <a:t>OIR with lag 1 to lag 5 are significant for all metals</a:t>
            </a:r>
          </a:p>
          <a:p>
            <a:pPr marL="914400" lvl="1" indent="-317500" rtl="0">
              <a:spcBef>
                <a:spcPts val="0"/>
              </a:spcBef>
              <a:spcAft>
                <a:spcPts val="0"/>
              </a:spcAft>
              <a:buSzPts val="1400"/>
              <a:buFont typeface="Arial" panose="020B0604020202020204" pitchFamily="34" charset="0"/>
              <a:buChar char="•"/>
            </a:pPr>
            <a:r>
              <a:rPr lang="en" dirty="0"/>
              <a:t>instantaneous OIR indicates positive relationship</a:t>
            </a:r>
          </a:p>
          <a:p>
            <a:pPr marL="914400" lvl="1" indent="-317500" rtl="0">
              <a:spcBef>
                <a:spcPts val="0"/>
              </a:spcBef>
              <a:spcAft>
                <a:spcPts val="0"/>
              </a:spcAft>
              <a:buSzPts val="1400"/>
              <a:buFont typeface="Arial" panose="020B0604020202020204" pitchFamily="34" charset="0"/>
              <a:buChar char="•"/>
            </a:pPr>
            <a:r>
              <a:rPr lang="en" dirty="0"/>
              <a:t>OIR with lag 1 to lag 5 indicates negative relationship</a:t>
            </a:r>
          </a:p>
          <a:p>
            <a:pPr marL="457200" lvl="0" indent="-342900" rtl="0">
              <a:spcBef>
                <a:spcPts val="0"/>
              </a:spcBef>
              <a:spcAft>
                <a:spcPts val="0"/>
              </a:spcAft>
              <a:buSzPts val="1800"/>
              <a:buFont typeface="Arial" panose="020B0604020202020204" pitchFamily="34" charset="0"/>
              <a:buChar char="•"/>
            </a:pPr>
            <a:r>
              <a:rPr lang="en" dirty="0"/>
              <a:t>Coefficients of MPB for all metals are positive and significant</a:t>
            </a:r>
          </a:p>
          <a:p>
            <a:pPr marL="457200" lvl="0" indent="-342900" rtl="0">
              <a:spcBef>
                <a:spcPts val="0"/>
              </a:spcBef>
              <a:spcAft>
                <a:spcPts val="0"/>
              </a:spcAft>
              <a:buSzPts val="1800"/>
              <a:buFont typeface="Arial" panose="020B0604020202020204" pitchFamily="34" charset="0"/>
              <a:buChar char="•"/>
            </a:pPr>
            <a:r>
              <a:rPr lang="en" dirty="0"/>
              <a:t>R^2 of the improved model is greater than the basic model</a:t>
            </a:r>
          </a:p>
          <a:p>
            <a:pPr marL="914400" lvl="1" indent="-317500" rtl="0">
              <a:spcBef>
                <a:spcPts val="0"/>
              </a:spcBef>
              <a:spcAft>
                <a:spcPts val="0"/>
              </a:spcAft>
              <a:buSzPts val="1400"/>
              <a:buFont typeface="Arial" panose="020B0604020202020204" pitchFamily="34" charset="0"/>
              <a:buChar char="•"/>
            </a:pPr>
            <a:r>
              <a:rPr lang="en" dirty="0"/>
              <a:t>better model</a:t>
            </a:r>
          </a:p>
          <a:p>
            <a:pPr marL="914400" lvl="1" indent="-317500" rtl="0">
              <a:spcBef>
                <a:spcPts val="0"/>
              </a:spcBef>
              <a:spcAft>
                <a:spcPts val="0"/>
              </a:spcAft>
              <a:buSzPts val="1400"/>
              <a:buFont typeface="Arial" panose="020B0604020202020204" pitchFamily="34" charset="0"/>
              <a:buChar char="•"/>
            </a:pPr>
            <a:r>
              <a:rPr lang="en" dirty="0"/>
              <a:t>can generate more profit</a:t>
            </a:r>
          </a:p>
          <a:p>
            <a:pPr marL="457200" lvl="0" indent="-342900">
              <a:spcAft>
                <a:spcPts val="0"/>
              </a:spcAft>
              <a:buFont typeface="Arial" panose="020B0604020202020204" pitchFamily="34" charset="0"/>
              <a:buChar char="•"/>
            </a:pPr>
            <a:r>
              <a:rPr lang="en-US" dirty="0"/>
              <a:t>Use both the basic and improved model as trade models</a:t>
            </a:r>
            <a:endParaRPr lang="en" dirty="0"/>
          </a:p>
          <a:p>
            <a:pPr marL="914400" lvl="1" indent="-317500">
              <a:spcAft>
                <a:spcPts val="0"/>
              </a:spcAft>
              <a:buFont typeface="Arial" panose="020B0604020202020204" pitchFamily="34" charset="0"/>
              <a:buChar char="•"/>
            </a:pPr>
            <a:r>
              <a:rPr lang="en" dirty="0"/>
              <a:t>Compare performance</a:t>
            </a:r>
          </a:p>
          <a:p>
            <a:pPr marL="114300" lvl="0" rtl="0">
              <a:spcBef>
                <a:spcPts val="0"/>
              </a:spcBef>
              <a:buSzPts val="1800"/>
              <a:buNone/>
            </a:pPr>
            <a:endParaRPr lang="en-US" dirty="0"/>
          </a:p>
          <a:p>
            <a:pPr marL="457200" lvl="2" indent="-342900">
              <a:buSzPts val="1800"/>
              <a:buChar char="●"/>
            </a:pPr>
            <a:endParaRPr lang="en-US" dirty="0"/>
          </a:p>
          <a:p>
            <a:pPr marL="114300" lvl="0" rtl="0">
              <a:spcBef>
                <a:spcPts val="0"/>
              </a:spcBef>
              <a:buSzPts val="1800"/>
              <a:buNone/>
            </a:pPr>
            <a:endParaRPr lang="en-US" dirty="0"/>
          </a:p>
          <a:p>
            <a:pPr marL="457200" lvl="2" indent="-342900">
              <a:buSzPts val="1800"/>
              <a:buChar char="●"/>
            </a:pPr>
            <a:endParaRPr lang="en" dirty="0"/>
          </a:p>
          <a:p>
            <a:pPr marL="0" lvl="0" indent="0" rtl="0">
              <a:spcBef>
                <a:spcPts val="0"/>
              </a:spcBef>
              <a:buNone/>
            </a:pPr>
            <a:endParaRPr dirty="0"/>
          </a:p>
          <a:p>
            <a:pPr marL="0" lvl="0" indent="0" rtl="0">
              <a:spcBef>
                <a:spcPts val="0"/>
              </a:spcBef>
              <a:buNone/>
            </a:pPr>
            <a:endParaRPr dirty="0"/>
          </a:p>
        </p:txBody>
      </p:sp>
      <p:grpSp>
        <p:nvGrpSpPr>
          <p:cNvPr id="353" name="Shape 353"/>
          <p:cNvGrpSpPr/>
          <p:nvPr/>
        </p:nvGrpSpPr>
        <p:grpSpPr>
          <a:xfrm>
            <a:off x="0" y="4698475"/>
            <a:ext cx="9144000" cy="445025"/>
            <a:chOff x="0" y="0"/>
            <a:chExt cx="9144000" cy="445025"/>
          </a:xfrm>
        </p:grpSpPr>
        <p:pic>
          <p:nvPicPr>
            <p:cNvPr id="354" name="Shape 354"/>
            <p:cNvPicPr preferRelativeResize="0"/>
            <p:nvPr/>
          </p:nvPicPr>
          <p:blipFill>
            <a:blip r:embed="rId3">
              <a:alphaModFix/>
            </a:blip>
            <a:stretch>
              <a:fillRect/>
            </a:stretch>
          </p:blipFill>
          <p:spPr>
            <a:xfrm>
              <a:off x="0" y="0"/>
              <a:ext cx="9144000" cy="445025"/>
            </a:xfrm>
            <a:prstGeom prst="rect">
              <a:avLst/>
            </a:prstGeom>
            <a:noFill/>
            <a:ln>
              <a:noFill/>
            </a:ln>
          </p:spPr>
        </p:pic>
        <p:pic>
          <p:nvPicPr>
            <p:cNvPr id="355" name="Shape 355"/>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10" name="Title 1">
            <a:extLst>
              <a:ext uri="{FF2B5EF4-FFF2-40B4-BE49-F238E27FC236}">
                <a16:creationId xmlns:a16="http://schemas.microsoft.com/office/drawing/2014/main" id="{3B21CB49-BF89-49B4-934A-1EA9ECCEB9B6}"/>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Empirical Evidence</a:t>
            </a:r>
            <a:endParaRPr lang="en-US" dirty="0">
              <a:solidFill>
                <a:srgbClr val="0070C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Shape 230"/>
          <p:cNvSpPr txBox="1">
            <a:spLocks noGrp="1"/>
          </p:cNvSpPr>
          <p:nvPr>
            <p:ph type="title"/>
          </p:nvPr>
        </p:nvSpPr>
        <p:spPr>
          <a:xfrm>
            <a:off x="2670600" y="2001725"/>
            <a:ext cx="3802800" cy="572700"/>
          </a:xfrm>
          <a:prstGeom prst="rect">
            <a:avLst/>
          </a:prstGeom>
        </p:spPr>
        <p:txBody>
          <a:bodyPr wrap="square" lIns="91425" tIns="91425" rIns="91425" bIns="91425" anchor="t" anchorCtr="0">
            <a:noAutofit/>
          </a:bodyPr>
          <a:lstStyle/>
          <a:p>
            <a:pPr marL="0" lvl="0" indent="0" algn="ctr" rtl="0">
              <a:spcBef>
                <a:spcPts val="0"/>
              </a:spcBef>
              <a:buNone/>
            </a:pPr>
            <a:r>
              <a:rPr lang="en" dirty="0">
                <a:solidFill>
                  <a:srgbClr val="FFFFFF"/>
                </a:solidFill>
              </a:rPr>
              <a:t>Back Test</a:t>
            </a:r>
          </a:p>
        </p:txBody>
      </p:sp>
      <p:grpSp>
        <p:nvGrpSpPr>
          <p:cNvPr id="231" name="Shape 231"/>
          <p:cNvGrpSpPr/>
          <p:nvPr/>
        </p:nvGrpSpPr>
        <p:grpSpPr>
          <a:xfrm>
            <a:off x="0" y="4698475"/>
            <a:ext cx="9144000" cy="445025"/>
            <a:chOff x="0" y="0"/>
            <a:chExt cx="9144000" cy="445025"/>
          </a:xfrm>
        </p:grpSpPr>
        <p:pic>
          <p:nvPicPr>
            <p:cNvPr id="232" name="Shape 232"/>
            <p:cNvPicPr preferRelativeResize="0"/>
            <p:nvPr/>
          </p:nvPicPr>
          <p:blipFill>
            <a:blip r:embed="rId4">
              <a:alphaModFix/>
            </a:blip>
            <a:stretch>
              <a:fillRect/>
            </a:stretch>
          </p:blipFill>
          <p:spPr>
            <a:xfrm>
              <a:off x="0" y="0"/>
              <a:ext cx="9144000" cy="445025"/>
            </a:xfrm>
            <a:prstGeom prst="rect">
              <a:avLst/>
            </a:prstGeom>
            <a:noFill/>
            <a:ln>
              <a:noFill/>
            </a:ln>
          </p:spPr>
        </p:pic>
        <p:pic>
          <p:nvPicPr>
            <p:cNvPr id="233" name="Shape 233"/>
            <p:cNvPicPr preferRelativeResize="0"/>
            <p:nvPr/>
          </p:nvPicPr>
          <p:blipFill>
            <a:blip r:embed="rId5">
              <a:alphaModFix/>
            </a:blip>
            <a:stretch>
              <a:fillRect/>
            </a:stretch>
          </p:blipFill>
          <p:spPr>
            <a:xfrm>
              <a:off x="6006401" y="36612"/>
              <a:ext cx="3046346" cy="371801"/>
            </a:xfrm>
            <a:prstGeom prst="rect">
              <a:avLst/>
            </a:prstGeom>
            <a:noFill/>
            <a:ln>
              <a:noFill/>
            </a:ln>
          </p:spPr>
        </p:pic>
      </p:grpSp>
    </p:spTree>
    <p:extLst>
      <p:ext uri="{BB962C8B-B14F-4D97-AF65-F5344CB8AC3E}">
        <p14:creationId xmlns:p14="http://schemas.microsoft.com/office/powerpoint/2010/main" val="840111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71" name="Shape 371"/>
          <p:cNvGrpSpPr/>
          <p:nvPr/>
        </p:nvGrpSpPr>
        <p:grpSpPr>
          <a:xfrm>
            <a:off x="0" y="4698475"/>
            <a:ext cx="9144000" cy="445025"/>
            <a:chOff x="0" y="0"/>
            <a:chExt cx="9144000" cy="445025"/>
          </a:xfrm>
        </p:grpSpPr>
        <p:pic>
          <p:nvPicPr>
            <p:cNvPr id="372" name="Shape 37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373" name="Shape 37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5C2B8069-6868-432A-BDF7-15E610A686DB}"/>
              </a:ext>
            </a:extLst>
          </p:cNvPr>
          <p:cNvSpPr txBox="1">
            <a:spLocks/>
          </p:cNvSpPr>
          <p:nvPr/>
        </p:nvSpPr>
        <p:spPr>
          <a:xfrm>
            <a:off x="332059" y="358019"/>
            <a:ext cx="6993773" cy="719931"/>
          </a:xfrm>
          <a:prstGeom prst="rect">
            <a:avLst/>
          </a:prstGeom>
          <a:noFill/>
          <a:ln>
            <a:noFill/>
          </a:ln>
        </p:spPr>
        <p:txBody>
          <a:bodyPr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dirty="0">
                <a:solidFill>
                  <a:srgbClr val="0163AB"/>
                </a:solidFill>
              </a:rPr>
              <a:t>A</a:t>
            </a:r>
            <a:r>
              <a:rPr lang="en-US" dirty="0" err="1">
                <a:solidFill>
                  <a:srgbClr val="0163AB"/>
                </a:solidFill>
              </a:rPr>
              <a:t>ssumptions</a:t>
            </a:r>
            <a:endParaRPr lang="en-US" dirty="0">
              <a:solidFill>
                <a:srgbClr val="0070C0"/>
              </a:solidFill>
            </a:endParaRPr>
          </a:p>
        </p:txBody>
      </p:sp>
      <p:sp>
        <p:nvSpPr>
          <p:cNvPr id="4" name="Rectangle 3">
            <a:extLst>
              <a:ext uri="{FF2B5EF4-FFF2-40B4-BE49-F238E27FC236}">
                <a16:creationId xmlns:a16="http://schemas.microsoft.com/office/drawing/2014/main" id="{155670E4-8E22-4F58-B9C7-91337FB4BE92}"/>
              </a:ext>
            </a:extLst>
          </p:cNvPr>
          <p:cNvSpPr/>
          <p:nvPr/>
        </p:nvSpPr>
        <p:spPr>
          <a:xfrm>
            <a:off x="332059" y="1162903"/>
            <a:ext cx="6993773" cy="3773341"/>
          </a:xfrm>
          <a:prstGeom prst="rect">
            <a:avLst/>
          </a:prstGeom>
        </p:spPr>
        <p:txBody>
          <a:bodyPr wrap="square">
            <a:spAutoFit/>
          </a:bodyPr>
          <a:lstStyle/>
          <a:p>
            <a:pPr marL="457200" indent="-342900">
              <a:lnSpc>
                <a:spcPct val="115000"/>
              </a:lnSpc>
              <a:buClr>
                <a:srgbClr val="595959"/>
              </a:buClr>
              <a:buSzPts val="1800"/>
              <a:buFont typeface="Arial" panose="020B0604020202020204" pitchFamily="34" charset="0"/>
              <a:buChar char="•"/>
            </a:pPr>
            <a:r>
              <a:rPr lang="en" sz="1800" dirty="0">
                <a:solidFill>
                  <a:srgbClr val="595959"/>
                </a:solidFill>
              </a:rPr>
              <a:t>We can always </a:t>
            </a:r>
            <a:r>
              <a:rPr lang="en-US" sz="1800" dirty="0">
                <a:solidFill>
                  <a:srgbClr val="595959"/>
                </a:solidFill>
              </a:rPr>
              <a:t>sell at bid and buy at ask </a:t>
            </a:r>
            <a:br>
              <a:rPr lang="en-US" sz="1800" dirty="0">
                <a:solidFill>
                  <a:srgbClr val="595959"/>
                </a:solidFill>
              </a:rPr>
            </a:br>
            <a:endParaRPr lang="en-US" sz="1800" dirty="0">
              <a:solidFill>
                <a:srgbClr val="595959"/>
              </a:solidFill>
            </a:endParaRPr>
          </a:p>
          <a:p>
            <a:pPr marL="457200" indent="-342900">
              <a:lnSpc>
                <a:spcPct val="115000"/>
              </a:lnSpc>
              <a:buClr>
                <a:srgbClr val="595959"/>
              </a:buClr>
              <a:buSzPts val="1800"/>
              <a:buFont typeface="Arial" panose="020B0604020202020204" pitchFamily="34" charset="0"/>
              <a:buChar char="•"/>
            </a:pPr>
            <a:r>
              <a:rPr lang="en" sz="1800" dirty="0">
                <a:solidFill>
                  <a:srgbClr val="595959"/>
                </a:solidFill>
              </a:rPr>
              <a:t>There is no time lag </a:t>
            </a:r>
            <a:r>
              <a:rPr lang="en-US" sz="1800" dirty="0">
                <a:solidFill>
                  <a:srgbClr val="595959"/>
                </a:solidFill>
              </a:rPr>
              <a:t>from</a:t>
            </a:r>
            <a:r>
              <a:rPr lang="en" sz="1800" dirty="0">
                <a:solidFill>
                  <a:srgbClr val="595959"/>
                </a:solidFill>
              </a:rPr>
              <a:t> getting the data and placing the order</a:t>
            </a:r>
          </a:p>
          <a:p>
            <a:pPr marL="457200" indent="-342900">
              <a:lnSpc>
                <a:spcPct val="115000"/>
              </a:lnSpc>
              <a:buClr>
                <a:srgbClr val="595959"/>
              </a:buClr>
              <a:buSzPts val="1800"/>
              <a:buFont typeface="Arial" panose="020B0604020202020204" pitchFamily="34" charset="0"/>
              <a:buChar char="•"/>
            </a:pPr>
            <a:endParaRPr lang="en" sz="1800" dirty="0">
              <a:solidFill>
                <a:srgbClr val="595959"/>
              </a:solidFill>
            </a:endParaRPr>
          </a:p>
          <a:p>
            <a:pPr marL="457200" indent="-342900">
              <a:lnSpc>
                <a:spcPct val="115000"/>
              </a:lnSpc>
              <a:buClr>
                <a:srgbClr val="595959"/>
              </a:buClr>
              <a:buSzPts val="1800"/>
              <a:buFont typeface="Arial" panose="020B0604020202020204" pitchFamily="34" charset="0"/>
              <a:buChar char="•"/>
            </a:pPr>
            <a:r>
              <a:rPr lang="en" sz="1800" dirty="0">
                <a:solidFill>
                  <a:srgbClr val="595959"/>
                </a:solidFill>
              </a:rPr>
              <a:t>Cost= 0.025%</a:t>
            </a:r>
          </a:p>
          <a:p>
            <a:pPr marL="457200" indent="-342900">
              <a:lnSpc>
                <a:spcPct val="115000"/>
              </a:lnSpc>
              <a:buClr>
                <a:srgbClr val="595959"/>
              </a:buClr>
              <a:buSzPts val="1800"/>
              <a:buFont typeface="Arial" panose="020B0604020202020204" pitchFamily="34" charset="0"/>
              <a:buChar char="•"/>
            </a:pPr>
            <a:endParaRPr lang="en" sz="1800" dirty="0">
              <a:solidFill>
                <a:srgbClr val="595959"/>
              </a:solidFill>
            </a:endParaRPr>
          </a:p>
          <a:p>
            <a:pPr marL="457200" indent="-342900">
              <a:lnSpc>
                <a:spcPct val="115000"/>
              </a:lnSpc>
              <a:buClr>
                <a:srgbClr val="595959"/>
              </a:buClr>
              <a:buSzPts val="1800"/>
              <a:buFont typeface="Arial" panose="020B0604020202020204" pitchFamily="34" charset="0"/>
              <a:buChar char="•"/>
            </a:pPr>
            <a:r>
              <a:rPr lang="en" sz="1800" dirty="0">
                <a:solidFill>
                  <a:srgbClr val="595959"/>
                </a:solidFill>
              </a:rPr>
              <a:t>The maximum position is </a:t>
            </a:r>
            <a:r>
              <a:rPr lang="en-US" altLang="zh-CN" sz="1800" dirty="0">
                <a:solidFill>
                  <a:srgbClr val="595959"/>
                </a:solidFill>
              </a:rPr>
              <a:t>±1 contract, and w</a:t>
            </a:r>
            <a:r>
              <a:rPr lang="en-US" sz="1800" dirty="0">
                <a:solidFill>
                  <a:srgbClr val="595959"/>
                </a:solidFill>
              </a:rPr>
              <a:t>e can only </a:t>
            </a:r>
            <a:r>
              <a:rPr lang="en-US" altLang="zh-CN" sz="1800" dirty="0">
                <a:solidFill>
                  <a:srgbClr val="595959"/>
                </a:solidFill>
              </a:rPr>
              <a:t>trade </a:t>
            </a:r>
            <a:r>
              <a:rPr lang="en-US" sz="1800" dirty="0">
                <a:solidFill>
                  <a:srgbClr val="595959"/>
                </a:solidFill>
              </a:rPr>
              <a:t>whole contracts </a:t>
            </a:r>
            <a:br>
              <a:rPr lang="en-US" sz="1800" dirty="0">
                <a:solidFill>
                  <a:srgbClr val="595959"/>
                </a:solidFill>
              </a:rPr>
            </a:br>
            <a:endParaRPr lang="en" sz="1800" dirty="0">
              <a:solidFill>
                <a:srgbClr val="595959"/>
              </a:solidFill>
            </a:endParaRPr>
          </a:p>
          <a:p>
            <a:pPr marL="457200" lvl="0" indent="-317500">
              <a:lnSpc>
                <a:spcPct val="115000"/>
              </a:lnSpc>
              <a:buSzPts val="1400"/>
              <a:buFont typeface="Arial" panose="020B0604020202020204" pitchFamily="34" charset="0"/>
              <a:buChar char="•"/>
            </a:pPr>
            <a:endParaRPr lang="en" dirty="0">
              <a:solidFill>
                <a:schemeClr val="bg2"/>
              </a:solidFill>
            </a:endParaRPr>
          </a:p>
          <a:p>
            <a:pPr marL="457200" lvl="0" indent="-317500">
              <a:lnSpc>
                <a:spcPct val="115000"/>
              </a:lnSpc>
              <a:buSzPts val="1400"/>
              <a:buFont typeface="Arial" panose="020B0604020202020204" pitchFamily="34" charset="0"/>
              <a:buChar char="•"/>
            </a:pPr>
            <a:endParaRPr lang="en" dirty="0">
              <a:solidFill>
                <a:schemeClr val="bg2"/>
              </a:solidFill>
            </a:endParaRPr>
          </a:p>
        </p:txBody>
      </p:sp>
    </p:spTree>
    <p:extLst>
      <p:ext uri="{BB962C8B-B14F-4D97-AF65-F5344CB8AC3E}">
        <p14:creationId xmlns:p14="http://schemas.microsoft.com/office/powerpoint/2010/main" val="922312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368389"/>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solidFill>
                  <a:srgbClr val="0163AB"/>
                </a:solidFill>
              </a:rPr>
              <a:t>Trading Strategy</a:t>
            </a:r>
          </a:p>
        </p:txBody>
      </p:sp>
      <mc:AlternateContent xmlns:mc="http://schemas.openxmlformats.org/markup-compatibility/2006" xmlns:a14="http://schemas.microsoft.com/office/drawing/2010/main">
        <mc:Choice Requires="a14">
          <p:sp>
            <p:nvSpPr>
              <p:cNvPr id="379" name="Shape 379"/>
              <p:cNvSpPr txBox="1">
                <a:spLocks noGrp="1"/>
              </p:cNvSpPr>
              <p:nvPr>
                <p:ph type="body" idx="1"/>
              </p:nvPr>
            </p:nvSpPr>
            <p:spPr>
              <a:xfrm>
                <a:off x="135924" y="1067317"/>
                <a:ext cx="8929776" cy="3774600"/>
              </a:xfrm>
              <a:prstGeom prst="rect">
                <a:avLst/>
              </a:prstGeom>
            </p:spPr>
            <p:txBody>
              <a:bodyPr wrap="square" lIns="91425" tIns="91425" rIns="91425" bIns="91425" anchor="t" anchorCtr="0">
                <a:noAutofit/>
              </a:bodyPr>
              <a:lstStyle/>
              <a:p>
                <a:pPr marL="457200" indent="-342900">
                  <a:spcAft>
                    <a:spcPts val="0"/>
                  </a:spcAft>
                  <a:buClr>
                    <a:srgbClr val="595959"/>
                  </a:buClr>
                  <a:buFont typeface="Arial" panose="020B0604020202020204" pitchFamily="34" charset="0"/>
                  <a:buChar char="•"/>
                </a:pPr>
                <a:r>
                  <a:rPr lang="en" sz="2000" dirty="0">
                    <a:solidFill>
                      <a:srgbClr val="595959"/>
                    </a:solidFill>
                  </a:rPr>
                  <a:t>Trade: al1705, </a:t>
                </a:r>
                <a:r>
                  <a:rPr lang="en-US" altLang="zh-CN" sz="2000" dirty="0">
                    <a:solidFill>
                      <a:srgbClr val="595959"/>
                    </a:solidFill>
                  </a:rPr>
                  <a:t>n</a:t>
                </a:r>
                <a:r>
                  <a:rPr lang="en" sz="2000" dirty="0">
                    <a:solidFill>
                      <a:srgbClr val="595959"/>
                    </a:solidFill>
                  </a:rPr>
                  <a:t>i1705, </a:t>
                </a:r>
                <a:r>
                  <a:rPr lang="en-US" altLang="zh-CN" sz="2000" dirty="0">
                    <a:solidFill>
                      <a:srgbClr val="595959"/>
                    </a:solidFill>
                  </a:rPr>
                  <a:t>ru1705, cu1705, rb1705</a:t>
                </a:r>
                <a:endParaRPr lang="en" sz="2000" dirty="0">
                  <a:solidFill>
                    <a:srgbClr val="595959"/>
                  </a:solidFill>
                </a:endParaRPr>
              </a:p>
              <a:p>
                <a:pPr marL="457200" indent="-342900">
                  <a:spcAft>
                    <a:spcPts val="0"/>
                  </a:spcAft>
                  <a:buClr>
                    <a:srgbClr val="595959"/>
                  </a:buClr>
                  <a:buFont typeface="Arial" panose="020B0604020202020204" pitchFamily="34" charset="0"/>
                  <a:buChar char="•"/>
                </a:pPr>
                <a:r>
                  <a:rPr lang="en" sz="2000" dirty="0">
                    <a:solidFill>
                      <a:srgbClr val="595959"/>
                    </a:solidFill>
                  </a:rPr>
                  <a:t>Trading time period: [2m after the market open, 2m before market close]</a:t>
                </a:r>
                <a:endParaRPr lang="en-US" sz="2000" dirty="0">
                  <a:solidFill>
                    <a:srgbClr val="595959"/>
                  </a:solidFill>
                </a:endParaRPr>
              </a:p>
              <a:p>
                <a:pPr marL="457200" indent="-342900">
                  <a:spcAft>
                    <a:spcPts val="0"/>
                  </a:spcAft>
                  <a:buClr>
                    <a:srgbClr val="595959"/>
                  </a:buClr>
                  <a:buFont typeface="Arial" panose="020B0604020202020204" pitchFamily="34" charset="0"/>
                  <a:buChar char="•"/>
                </a:pPr>
                <a:r>
                  <a:rPr lang="en-US" sz="2000" dirty="0">
                    <a:solidFill>
                      <a:srgbClr val="595959"/>
                    </a:solidFill>
                  </a:rPr>
                  <a:t>Select </a:t>
                </a:r>
                <a:r>
                  <a:rPr lang="en" sz="2000" dirty="0">
                    <a:solidFill>
                      <a:srgbClr val="595959"/>
                    </a:solidFill>
                  </a:rPr>
                  <a:t>k=5 </a:t>
                </a:r>
                <a:r>
                  <a:rPr lang="en-US" sz="2000" dirty="0">
                    <a:solidFill>
                      <a:srgbClr val="595959"/>
                    </a:solidFill>
                  </a:rPr>
                  <a:t>as parameter of </a:t>
                </a:r>
                <a14:m>
                  <m:oMath xmlns:m="http://schemas.openxmlformats.org/officeDocument/2006/math">
                    <m:acc>
                      <m:accPr>
                        <m:chr m:val="̅"/>
                        <m:ctrlPr>
                          <a:rPr lang="en-US" sz="2000" i="1">
                            <a:solidFill>
                              <a:srgbClr val="595959"/>
                            </a:solidFill>
                            <a:latin typeface="Cambria Math" panose="02040503050406030204" pitchFamily="18" charset="0"/>
                          </a:rPr>
                        </m:ctrlPr>
                      </m:accPr>
                      <m:e>
                        <m:r>
                          <a:rPr lang="en-US" sz="2000">
                            <a:solidFill>
                              <a:srgbClr val="595959"/>
                            </a:solidFill>
                            <a:latin typeface="Cambria Math" panose="02040503050406030204" pitchFamily="18" charset="0"/>
                          </a:rPr>
                          <m:t>∆</m:t>
                        </m:r>
                        <m:sSub>
                          <m:sSubPr>
                            <m:ctrlPr>
                              <a:rPr lang="en-US" sz="2000" i="1">
                                <a:solidFill>
                                  <a:srgbClr val="595959"/>
                                </a:solidFill>
                                <a:latin typeface="Cambria Math" panose="02040503050406030204" pitchFamily="18" charset="0"/>
                              </a:rPr>
                            </m:ctrlPr>
                          </m:sSubPr>
                          <m:e>
                            <m:r>
                              <a:rPr lang="en-US" sz="2000">
                                <a:solidFill>
                                  <a:srgbClr val="595959"/>
                                </a:solidFill>
                                <a:latin typeface="Cambria Math" panose="02040503050406030204" pitchFamily="18" charset="0"/>
                              </a:rPr>
                              <m:t>𝑀</m:t>
                            </m:r>
                          </m:e>
                          <m:sub>
                            <m:r>
                              <a:rPr lang="en-US" sz="2000">
                                <a:solidFill>
                                  <a:srgbClr val="595959"/>
                                </a:solidFill>
                                <a:latin typeface="Cambria Math" panose="02040503050406030204" pitchFamily="18" charset="0"/>
                              </a:rPr>
                              <m:t>𝑡</m:t>
                            </m:r>
                            <m:r>
                              <a:rPr lang="en-US" sz="2000">
                                <a:solidFill>
                                  <a:srgbClr val="595959"/>
                                </a:solidFill>
                                <a:latin typeface="Cambria Math" panose="02040503050406030204" pitchFamily="18" charset="0"/>
                              </a:rPr>
                              <m:t>,</m:t>
                            </m:r>
                            <m:r>
                              <a:rPr lang="en-US" sz="2000">
                                <a:solidFill>
                                  <a:srgbClr val="595959"/>
                                </a:solidFill>
                                <a:latin typeface="Cambria Math" panose="02040503050406030204" pitchFamily="18" charset="0"/>
                              </a:rPr>
                              <m:t>𝑘</m:t>
                            </m:r>
                          </m:sub>
                        </m:sSub>
                      </m:e>
                    </m:acc>
                  </m:oMath>
                </a14:m>
                <a:r>
                  <a:rPr lang="en" sz="2000" dirty="0">
                    <a:solidFill>
                      <a:srgbClr val="595959"/>
                    </a:solidFill>
                  </a:rPr>
                  <a:t>, L=5 as time lag of VOI and OIR</a:t>
                </a:r>
              </a:p>
              <a:p>
                <a:pPr marL="457200" indent="-342900">
                  <a:spcAft>
                    <a:spcPts val="0"/>
                  </a:spcAft>
                  <a:buClr>
                    <a:srgbClr val="595959"/>
                  </a:buClr>
                  <a:buFont typeface="Arial" panose="020B0604020202020204" pitchFamily="34" charset="0"/>
                  <a:buChar char="•"/>
                </a:pPr>
                <a:r>
                  <a:rPr lang="en" sz="2000" dirty="0">
                    <a:solidFill>
                      <a:srgbClr val="595959"/>
                    </a:solidFill>
                  </a:rPr>
                  <a:t>Use previous day data to train the model, and get </a:t>
                </a:r>
                <a:r>
                  <a:rPr lang="en-US" altLang="zh-CN" sz="2000" dirty="0">
                    <a:solidFill>
                      <a:srgbClr val="595959"/>
                    </a:solidFill>
                  </a:rPr>
                  <a:t>c</a:t>
                </a:r>
                <a:r>
                  <a:rPr lang="en" sz="2000" dirty="0">
                    <a:solidFill>
                      <a:srgbClr val="595959"/>
                    </a:solidFill>
                  </a:rPr>
                  <a:t>oefficients</a:t>
                </a:r>
                <a:r>
                  <a:rPr lang="en-US" sz="2000" dirty="0">
                    <a:solidFill>
                      <a:srgbClr val="595959"/>
                    </a:solidFill>
                  </a:rPr>
                  <a:t> </a:t>
                </a:r>
                <a:r>
                  <a:rPr lang="en" sz="2000" dirty="0">
                    <a:solidFill>
                      <a:srgbClr val="595959"/>
                    </a:solidFill>
                  </a:rPr>
                  <a:t>βi   </a:t>
                </a:r>
              </a:p>
              <a:p>
                <a:pPr marL="457200" indent="-342900">
                  <a:spcAft>
                    <a:spcPts val="0"/>
                  </a:spcAft>
                  <a:buClr>
                    <a:srgbClr val="595959"/>
                  </a:buClr>
                  <a:buFont typeface="Arial" panose="020B0604020202020204" pitchFamily="34" charset="0"/>
                  <a:buChar char="•"/>
                </a:pPr>
                <a:r>
                  <a:rPr lang="en" sz="2000" dirty="0">
                    <a:solidFill>
                      <a:srgbClr val="595959"/>
                    </a:solidFill>
                  </a:rPr>
                  <a:t>Use previous 2 days average of βi as linear model coefficient</a:t>
                </a:r>
              </a:p>
              <a:p>
                <a:pPr marL="457200" indent="-342900">
                  <a:spcAft>
                    <a:spcPts val="0"/>
                  </a:spcAft>
                  <a:buClr>
                    <a:srgbClr val="595959"/>
                  </a:buClr>
                  <a:buFont typeface="Arial" panose="020B0604020202020204" pitchFamily="34" charset="0"/>
                  <a:buChar char="•"/>
                </a:pPr>
                <a:r>
                  <a:rPr lang="en" sz="2000" dirty="0">
                    <a:solidFill>
                      <a:srgbClr val="595959"/>
                    </a:solidFill>
                  </a:rPr>
                  <a:t>Calculate </a:t>
                </a:r>
                <a14:m>
                  <m:oMath xmlns:m="http://schemas.openxmlformats.org/officeDocument/2006/math">
                    <m:acc>
                      <m:accPr>
                        <m:chr m:val="̅"/>
                        <m:ctrlPr>
                          <a:rPr lang="en-US" sz="2000" i="1">
                            <a:solidFill>
                              <a:srgbClr val="595959"/>
                            </a:solidFill>
                            <a:latin typeface="Cambria Math" panose="02040503050406030204" pitchFamily="18" charset="0"/>
                          </a:rPr>
                        </m:ctrlPr>
                      </m:accPr>
                      <m:e>
                        <m:r>
                          <a:rPr lang="en-US" sz="2000">
                            <a:solidFill>
                              <a:srgbClr val="595959"/>
                            </a:solidFill>
                            <a:latin typeface="Cambria Math" panose="02040503050406030204" pitchFamily="18" charset="0"/>
                          </a:rPr>
                          <m:t>∆</m:t>
                        </m:r>
                        <m:sSub>
                          <m:sSubPr>
                            <m:ctrlPr>
                              <a:rPr lang="en-US" sz="2000" i="1">
                                <a:solidFill>
                                  <a:srgbClr val="595959"/>
                                </a:solidFill>
                                <a:latin typeface="Cambria Math" panose="02040503050406030204" pitchFamily="18" charset="0"/>
                              </a:rPr>
                            </m:ctrlPr>
                          </m:sSubPr>
                          <m:e>
                            <m:r>
                              <a:rPr lang="en-US" sz="2000">
                                <a:solidFill>
                                  <a:srgbClr val="595959"/>
                                </a:solidFill>
                                <a:latin typeface="Cambria Math" panose="02040503050406030204" pitchFamily="18" charset="0"/>
                              </a:rPr>
                              <m:t>𝑀</m:t>
                            </m:r>
                          </m:e>
                          <m:sub>
                            <m:r>
                              <a:rPr lang="en-US" sz="2000">
                                <a:solidFill>
                                  <a:srgbClr val="595959"/>
                                </a:solidFill>
                                <a:latin typeface="Cambria Math" panose="02040503050406030204" pitchFamily="18" charset="0"/>
                              </a:rPr>
                              <m:t>𝑡</m:t>
                            </m:r>
                            <m:r>
                              <a:rPr lang="en-US" sz="2000">
                                <a:solidFill>
                                  <a:srgbClr val="595959"/>
                                </a:solidFill>
                                <a:latin typeface="Cambria Math" panose="02040503050406030204" pitchFamily="18" charset="0"/>
                              </a:rPr>
                              <m:t>,</m:t>
                            </m:r>
                            <m:r>
                              <a:rPr lang="en-US" sz="2000">
                                <a:solidFill>
                                  <a:srgbClr val="595959"/>
                                </a:solidFill>
                                <a:latin typeface="Cambria Math" panose="02040503050406030204" pitchFamily="18" charset="0"/>
                              </a:rPr>
                              <m:t>𝑘</m:t>
                            </m:r>
                          </m:sub>
                        </m:sSub>
                      </m:e>
                    </m:acc>
                  </m:oMath>
                </a14:m>
                <a:r>
                  <a:rPr lang="en" sz="2000" dirty="0">
                    <a:solidFill>
                      <a:srgbClr val="595959"/>
                    </a:solidFill>
                  </a:rPr>
                  <a:t> every 500 milliseconds</a:t>
                </a:r>
              </a:p>
              <a:p>
                <a:pPr lvl="0">
                  <a:buNone/>
                </a:pPr>
                <a:endParaRPr dirty="0"/>
              </a:p>
            </p:txBody>
          </p:sp>
        </mc:Choice>
        <mc:Fallback xmlns="">
          <p:sp>
            <p:nvSpPr>
              <p:cNvPr id="379" name="Shape 379"/>
              <p:cNvSpPr txBox="1">
                <a:spLocks noGrp="1" noRot="1" noChangeAspect="1" noMove="1" noResize="1" noEditPoints="1" noAdjustHandles="1" noChangeArrowheads="1" noChangeShapeType="1" noTextEdit="1"/>
              </p:cNvSpPr>
              <p:nvPr>
                <p:ph type="body" idx="1"/>
              </p:nvPr>
            </p:nvSpPr>
            <p:spPr>
              <a:xfrm>
                <a:off x="135924" y="1067317"/>
                <a:ext cx="8929776" cy="3774600"/>
              </a:xfrm>
              <a:prstGeom prst="rect">
                <a:avLst/>
              </a:prstGeom>
              <a:blipFill>
                <a:blip r:embed="rId3"/>
                <a:stretch>
                  <a:fillRect/>
                </a:stretch>
              </a:blipFill>
            </p:spPr>
            <p:txBody>
              <a:bodyPr/>
              <a:lstStyle/>
              <a:p>
                <a:r>
                  <a:rPr lang="en-US">
                    <a:noFill/>
                  </a:rPr>
                  <a:t> </a:t>
                </a:r>
              </a:p>
            </p:txBody>
          </p:sp>
        </mc:Fallback>
      </mc:AlternateContent>
      <p:grpSp>
        <p:nvGrpSpPr>
          <p:cNvPr id="382" name="Shape 382"/>
          <p:cNvGrpSpPr/>
          <p:nvPr/>
        </p:nvGrpSpPr>
        <p:grpSpPr>
          <a:xfrm>
            <a:off x="0" y="4698475"/>
            <a:ext cx="9144000" cy="445025"/>
            <a:chOff x="0" y="0"/>
            <a:chExt cx="9144000" cy="445025"/>
          </a:xfrm>
        </p:grpSpPr>
        <p:pic>
          <p:nvPicPr>
            <p:cNvPr id="383" name="Shape 383"/>
            <p:cNvPicPr preferRelativeResize="0"/>
            <p:nvPr/>
          </p:nvPicPr>
          <p:blipFill>
            <a:blip r:embed="rId4">
              <a:alphaModFix/>
            </a:blip>
            <a:stretch>
              <a:fillRect/>
            </a:stretch>
          </p:blipFill>
          <p:spPr>
            <a:xfrm>
              <a:off x="0" y="0"/>
              <a:ext cx="9144000" cy="445025"/>
            </a:xfrm>
            <a:prstGeom prst="rect">
              <a:avLst/>
            </a:prstGeom>
            <a:noFill/>
            <a:ln>
              <a:noFill/>
            </a:ln>
          </p:spPr>
        </p:pic>
        <p:pic>
          <p:nvPicPr>
            <p:cNvPr id="384" name="Shape 384"/>
            <p:cNvPicPr preferRelativeResize="0"/>
            <p:nvPr/>
          </p:nvPicPr>
          <p:blipFill>
            <a:blip r:embed="rId5">
              <a:alphaModFix/>
            </a:blip>
            <a:stretch>
              <a:fillRect/>
            </a:stretch>
          </p:blipFill>
          <p:spPr>
            <a:xfrm>
              <a:off x="6006401" y="36612"/>
              <a:ext cx="3046346" cy="371801"/>
            </a:xfrm>
            <a:prstGeom prst="rect">
              <a:avLst/>
            </a:prstGeom>
            <a:noFill/>
            <a:ln>
              <a:noFill/>
            </a:ln>
          </p:spPr>
        </p:pic>
      </p:grpSp>
      <p:grpSp>
        <p:nvGrpSpPr>
          <p:cNvPr id="10" name="Group 9">
            <a:extLst>
              <a:ext uri="{FF2B5EF4-FFF2-40B4-BE49-F238E27FC236}">
                <a16:creationId xmlns:a16="http://schemas.microsoft.com/office/drawing/2014/main" id="{8807B89F-E575-48E9-8BA1-92388875CD20}"/>
              </a:ext>
            </a:extLst>
          </p:cNvPr>
          <p:cNvGrpSpPr/>
          <p:nvPr/>
        </p:nvGrpSpPr>
        <p:grpSpPr>
          <a:xfrm>
            <a:off x="5836350" y="3890668"/>
            <a:ext cx="2604115" cy="678093"/>
            <a:chOff x="2603160" y="4160104"/>
            <a:chExt cx="2331305" cy="484855"/>
          </a:xfrm>
        </p:grpSpPr>
        <p:grpSp>
          <p:nvGrpSpPr>
            <p:cNvPr id="11" name="Group 10">
              <a:extLst>
                <a:ext uri="{FF2B5EF4-FFF2-40B4-BE49-F238E27FC236}">
                  <a16:creationId xmlns:a16="http://schemas.microsoft.com/office/drawing/2014/main" id="{CC893B7D-E89A-4DD0-ABCA-01A1B96F1C3D}"/>
                </a:ext>
              </a:extLst>
            </p:cNvPr>
            <p:cNvGrpSpPr/>
            <p:nvPr/>
          </p:nvGrpSpPr>
          <p:grpSpPr>
            <a:xfrm>
              <a:off x="2796746" y="4160104"/>
              <a:ext cx="2137719" cy="484855"/>
              <a:chOff x="2796746" y="4160104"/>
              <a:chExt cx="2137719" cy="484855"/>
            </a:xfrm>
          </p:grpSpPr>
          <p:cxnSp>
            <p:nvCxnSpPr>
              <p:cNvPr id="13" name="Straight Arrow Connector 12">
                <a:extLst>
                  <a:ext uri="{FF2B5EF4-FFF2-40B4-BE49-F238E27FC236}">
                    <a16:creationId xmlns:a16="http://schemas.microsoft.com/office/drawing/2014/main" id="{BF155BD1-01A5-4396-BFD3-D7A2E1D719E3}"/>
                  </a:ext>
                </a:extLst>
              </p:cNvPr>
              <p:cNvCxnSpPr/>
              <p:nvPr/>
            </p:nvCxnSpPr>
            <p:spPr>
              <a:xfrm>
                <a:off x="2796746" y="4283676"/>
                <a:ext cx="21377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F020CB-5E96-4FBE-946E-9038A37286BF}"/>
                  </a:ext>
                </a:extLst>
              </p:cNvPr>
              <p:cNvCxnSpPr/>
              <p:nvPr/>
            </p:nvCxnSpPr>
            <p:spPr>
              <a:xfrm>
                <a:off x="2804984" y="4160108"/>
                <a:ext cx="0" cy="12356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169ED77-7B9F-4ABA-9844-284AB1915521}"/>
                  </a:ext>
                </a:extLst>
              </p:cNvPr>
              <p:cNvCxnSpPr/>
              <p:nvPr/>
            </p:nvCxnSpPr>
            <p:spPr>
              <a:xfrm>
                <a:off x="3641126" y="4160106"/>
                <a:ext cx="0" cy="12356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FBE9C35-D751-45C2-82BF-93D0C86D08DF}"/>
                  </a:ext>
                </a:extLst>
              </p:cNvPr>
              <p:cNvCxnSpPr/>
              <p:nvPr/>
            </p:nvCxnSpPr>
            <p:spPr>
              <a:xfrm>
                <a:off x="4452554" y="4160104"/>
                <a:ext cx="0" cy="123568"/>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295A0EA6-C0FD-47D4-9C73-6AF825A61978}"/>
                  </a:ext>
                </a:extLst>
              </p:cNvPr>
              <p:cNvSpPr txBox="1"/>
              <p:nvPr/>
            </p:nvSpPr>
            <p:spPr>
              <a:xfrm>
                <a:off x="4312508" y="4337182"/>
                <a:ext cx="395416" cy="307777"/>
              </a:xfrm>
              <a:prstGeom prst="rect">
                <a:avLst/>
              </a:prstGeom>
              <a:noFill/>
            </p:spPr>
            <p:txBody>
              <a:bodyPr wrap="square" rtlCol="0">
                <a:spAutoFit/>
              </a:bodyPr>
              <a:lstStyle/>
              <a:p>
                <a:r>
                  <a:rPr lang="en-US" dirty="0"/>
                  <a:t>T0</a:t>
                </a:r>
              </a:p>
            </p:txBody>
          </p:sp>
          <p:sp>
            <p:nvSpPr>
              <p:cNvPr id="18" name="TextBox 17">
                <a:extLst>
                  <a:ext uri="{FF2B5EF4-FFF2-40B4-BE49-F238E27FC236}">
                    <a16:creationId xmlns:a16="http://schemas.microsoft.com/office/drawing/2014/main" id="{BF9B3E2C-5A57-4088-9F43-2E7149971759}"/>
                  </a:ext>
                </a:extLst>
              </p:cNvPr>
              <p:cNvSpPr txBox="1"/>
              <p:nvPr/>
            </p:nvSpPr>
            <p:spPr>
              <a:xfrm>
                <a:off x="3433121" y="4337182"/>
                <a:ext cx="694036" cy="307777"/>
              </a:xfrm>
              <a:prstGeom prst="rect">
                <a:avLst/>
              </a:prstGeom>
              <a:noFill/>
            </p:spPr>
            <p:txBody>
              <a:bodyPr wrap="square" rtlCol="0">
                <a:spAutoFit/>
              </a:bodyPr>
              <a:lstStyle/>
              <a:p>
                <a:r>
                  <a:rPr lang="en-US" dirty="0"/>
                  <a:t>T-1</a:t>
                </a:r>
              </a:p>
            </p:txBody>
          </p:sp>
        </p:grpSp>
        <p:sp>
          <p:nvSpPr>
            <p:cNvPr id="12" name="TextBox 11">
              <a:extLst>
                <a:ext uri="{FF2B5EF4-FFF2-40B4-BE49-F238E27FC236}">
                  <a16:creationId xmlns:a16="http://schemas.microsoft.com/office/drawing/2014/main" id="{6DC65FAE-6572-4176-B0EC-EE081AC611DD}"/>
                </a:ext>
              </a:extLst>
            </p:cNvPr>
            <p:cNvSpPr txBox="1"/>
            <p:nvPr/>
          </p:nvSpPr>
          <p:spPr>
            <a:xfrm>
              <a:off x="2603160" y="4335693"/>
              <a:ext cx="694036" cy="307777"/>
            </a:xfrm>
            <a:prstGeom prst="rect">
              <a:avLst/>
            </a:prstGeom>
            <a:noFill/>
          </p:spPr>
          <p:txBody>
            <a:bodyPr wrap="square" rtlCol="0">
              <a:spAutoFit/>
            </a:bodyPr>
            <a:lstStyle/>
            <a:p>
              <a:r>
                <a:rPr lang="en-US" dirty="0"/>
                <a:t>T-2</a:t>
              </a:r>
            </a:p>
          </p:txBody>
        </p:sp>
      </p:grpSp>
    </p:spTree>
    <p:extLst>
      <p:ext uri="{BB962C8B-B14F-4D97-AF65-F5344CB8AC3E}">
        <p14:creationId xmlns:p14="http://schemas.microsoft.com/office/powerpoint/2010/main" val="1342532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Shape 389"/>
          <p:cNvGrpSpPr/>
          <p:nvPr/>
        </p:nvGrpSpPr>
        <p:grpSpPr>
          <a:xfrm>
            <a:off x="0" y="4698475"/>
            <a:ext cx="9144000" cy="445025"/>
            <a:chOff x="0" y="0"/>
            <a:chExt cx="9144000" cy="445025"/>
          </a:xfrm>
        </p:grpSpPr>
        <p:pic>
          <p:nvPicPr>
            <p:cNvPr id="390" name="Shape 390"/>
            <p:cNvPicPr preferRelativeResize="0"/>
            <p:nvPr/>
          </p:nvPicPr>
          <p:blipFill>
            <a:blip r:embed="rId3">
              <a:alphaModFix/>
            </a:blip>
            <a:stretch>
              <a:fillRect/>
            </a:stretch>
          </p:blipFill>
          <p:spPr>
            <a:xfrm>
              <a:off x="0" y="0"/>
              <a:ext cx="9144000" cy="445025"/>
            </a:xfrm>
            <a:prstGeom prst="rect">
              <a:avLst/>
            </a:prstGeom>
            <a:noFill/>
            <a:ln>
              <a:noFill/>
            </a:ln>
          </p:spPr>
        </p:pic>
        <p:pic>
          <p:nvPicPr>
            <p:cNvPr id="391" name="Shape 391"/>
            <p:cNvPicPr preferRelativeResize="0"/>
            <p:nvPr/>
          </p:nvPicPr>
          <p:blipFill>
            <a:blip r:embed="rId4">
              <a:alphaModFix/>
            </a:blip>
            <a:stretch>
              <a:fillRect/>
            </a:stretch>
          </p:blipFill>
          <p:spPr>
            <a:xfrm>
              <a:off x="6006401" y="36612"/>
              <a:ext cx="3046346" cy="371801"/>
            </a:xfrm>
            <a:prstGeom prst="rect">
              <a:avLst/>
            </a:prstGeom>
            <a:noFill/>
            <a:ln>
              <a:noFill/>
            </a:ln>
          </p:spPr>
        </p:pic>
      </p:grpSp>
      <p:pic>
        <p:nvPicPr>
          <p:cNvPr id="393" name="Shape 393"/>
          <p:cNvPicPr preferRelativeResize="0"/>
          <p:nvPr/>
        </p:nvPicPr>
        <p:blipFill>
          <a:blip r:embed="rId5">
            <a:alphaModFix/>
          </a:blip>
          <a:stretch>
            <a:fillRect/>
          </a:stretch>
        </p:blipFill>
        <p:spPr>
          <a:xfrm>
            <a:off x="3288627" y="1027173"/>
            <a:ext cx="5574199" cy="2957350"/>
          </a:xfrm>
          <a:prstGeom prst="rect">
            <a:avLst/>
          </a:prstGeom>
          <a:noFill/>
          <a:ln>
            <a:noFill/>
          </a:ln>
        </p:spPr>
      </p:pic>
      <p:sp>
        <p:nvSpPr>
          <p:cNvPr id="394" name="Shape 394"/>
          <p:cNvSpPr txBox="1"/>
          <p:nvPr/>
        </p:nvSpPr>
        <p:spPr>
          <a:xfrm>
            <a:off x="142902" y="3102487"/>
            <a:ext cx="4429098" cy="1632600"/>
          </a:xfrm>
          <a:prstGeom prst="rect">
            <a:avLst/>
          </a:prstGeom>
          <a:noFill/>
          <a:ln>
            <a:noFill/>
          </a:ln>
        </p:spPr>
        <p:txBody>
          <a:bodyPr wrap="square" lIns="91425" tIns="91425" rIns="91425" bIns="91425" anchor="t" anchorCtr="0">
            <a:noAutofit/>
          </a:bodyPr>
          <a:lstStyle/>
          <a:p>
            <a:pPr marL="285750" lvl="0" indent="-285750">
              <a:spcBef>
                <a:spcPts val="0"/>
              </a:spcBef>
              <a:buFont typeface="Arial" panose="020B0604020202020204" pitchFamily="34" charset="0"/>
              <a:buChar char="•"/>
            </a:pPr>
            <a:r>
              <a:rPr lang="en" dirty="0">
                <a:solidFill>
                  <a:schemeClr val="bg2"/>
                </a:solidFill>
              </a:rPr>
              <a:t>When △M is smaller than  negative minimum tick size, adjust our position to -1.</a:t>
            </a:r>
          </a:p>
          <a:p>
            <a:pPr marL="285750" lvl="0" indent="-285750">
              <a:spcBef>
                <a:spcPts val="0"/>
              </a:spcBef>
              <a:buFont typeface="Arial" panose="020B0604020202020204" pitchFamily="34" charset="0"/>
              <a:buChar char="•"/>
            </a:pPr>
            <a:r>
              <a:rPr lang="en" dirty="0">
                <a:solidFill>
                  <a:schemeClr val="bg2"/>
                </a:solidFill>
              </a:rPr>
              <a:t>When △M is larger than  minimum tick size, adjust our position to 1</a:t>
            </a:r>
          </a:p>
          <a:p>
            <a:pPr marL="215900" lvl="0" indent="-285750">
              <a:spcBef>
                <a:spcPts val="0"/>
              </a:spcBef>
              <a:buClr>
                <a:schemeClr val="dk1"/>
              </a:buClr>
              <a:buSzPts val="1100"/>
              <a:buFont typeface="Arial" panose="020B0604020202020204" pitchFamily="34" charset="0"/>
              <a:buChar char="•"/>
            </a:pPr>
            <a:r>
              <a:rPr lang="en" dirty="0">
                <a:solidFill>
                  <a:schemeClr val="bg2"/>
                </a:solidFill>
              </a:rPr>
              <a:t>Otherwise keep current position</a:t>
            </a:r>
          </a:p>
          <a:p>
            <a:pPr marL="0" lvl="0" indent="0">
              <a:spcBef>
                <a:spcPts val="0"/>
              </a:spcBef>
              <a:buNone/>
            </a:pPr>
            <a:endParaRPr dirty="0"/>
          </a:p>
        </p:txBody>
      </p:sp>
      <p:pic>
        <p:nvPicPr>
          <p:cNvPr id="395" name="Shape 395"/>
          <p:cNvPicPr preferRelativeResize="0"/>
          <p:nvPr/>
        </p:nvPicPr>
        <p:blipFill>
          <a:blip r:embed="rId6">
            <a:alphaModFix/>
          </a:blip>
          <a:stretch>
            <a:fillRect/>
          </a:stretch>
        </p:blipFill>
        <p:spPr>
          <a:xfrm>
            <a:off x="534191" y="1147457"/>
            <a:ext cx="1735800" cy="1547825"/>
          </a:xfrm>
          <a:prstGeom prst="rect">
            <a:avLst/>
          </a:prstGeom>
          <a:noFill/>
          <a:ln>
            <a:noFill/>
          </a:ln>
        </p:spPr>
      </p:pic>
      <p:sp>
        <p:nvSpPr>
          <p:cNvPr id="11" name="Shape 378">
            <a:extLst>
              <a:ext uri="{FF2B5EF4-FFF2-40B4-BE49-F238E27FC236}">
                <a16:creationId xmlns:a16="http://schemas.microsoft.com/office/drawing/2014/main" id="{FC63933B-CE7F-4515-85F4-6AFF194F6650}"/>
              </a:ext>
            </a:extLst>
          </p:cNvPr>
          <p:cNvSpPr txBox="1">
            <a:spLocks noGrp="1"/>
          </p:cNvSpPr>
          <p:nvPr>
            <p:ph type="title"/>
          </p:nvPr>
        </p:nvSpPr>
        <p:spPr>
          <a:xfrm>
            <a:off x="311700" y="368389"/>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solidFill>
                  <a:srgbClr val="0163AB"/>
                </a:solidFill>
              </a:rPr>
              <a:t>Trading Strategy</a:t>
            </a:r>
          </a:p>
        </p:txBody>
      </p:sp>
    </p:spTree>
    <p:extLst>
      <p:ext uri="{BB962C8B-B14F-4D97-AF65-F5344CB8AC3E}">
        <p14:creationId xmlns:p14="http://schemas.microsoft.com/office/powerpoint/2010/main" val="898197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3" name="Shape 403"/>
          <p:cNvGrpSpPr/>
          <p:nvPr/>
        </p:nvGrpSpPr>
        <p:grpSpPr>
          <a:xfrm>
            <a:off x="0" y="4698475"/>
            <a:ext cx="9144000" cy="445025"/>
            <a:chOff x="0" y="0"/>
            <a:chExt cx="9144000" cy="445025"/>
          </a:xfrm>
        </p:grpSpPr>
        <p:pic>
          <p:nvPicPr>
            <p:cNvPr id="404" name="Shape 404"/>
            <p:cNvPicPr preferRelativeResize="0"/>
            <p:nvPr/>
          </p:nvPicPr>
          <p:blipFill>
            <a:blip r:embed="rId3">
              <a:alphaModFix/>
            </a:blip>
            <a:stretch>
              <a:fillRect/>
            </a:stretch>
          </p:blipFill>
          <p:spPr>
            <a:xfrm>
              <a:off x="0" y="0"/>
              <a:ext cx="9144000" cy="445025"/>
            </a:xfrm>
            <a:prstGeom prst="rect">
              <a:avLst/>
            </a:prstGeom>
            <a:noFill/>
            <a:ln>
              <a:noFill/>
            </a:ln>
          </p:spPr>
        </p:pic>
        <p:pic>
          <p:nvPicPr>
            <p:cNvPr id="405" name="Shape 405"/>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10" name="Shape 378">
            <a:extLst>
              <a:ext uri="{FF2B5EF4-FFF2-40B4-BE49-F238E27FC236}">
                <a16:creationId xmlns:a16="http://schemas.microsoft.com/office/drawing/2014/main" id="{9C7B9B53-93F2-4CA9-8EA2-65941019BE84}"/>
              </a:ext>
            </a:extLst>
          </p:cNvPr>
          <p:cNvSpPr txBox="1">
            <a:spLocks noGrp="1"/>
          </p:cNvSpPr>
          <p:nvPr>
            <p:ph type="title"/>
          </p:nvPr>
        </p:nvSpPr>
        <p:spPr>
          <a:xfrm>
            <a:off x="311700" y="368389"/>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solidFill>
                  <a:srgbClr val="0163AB"/>
                </a:solidFill>
              </a:rPr>
              <a:t>Summary of Backtest</a:t>
            </a:r>
          </a:p>
        </p:txBody>
      </p:sp>
      <p:sp>
        <p:nvSpPr>
          <p:cNvPr id="4" name="Rectangle 3">
            <a:extLst>
              <a:ext uri="{FF2B5EF4-FFF2-40B4-BE49-F238E27FC236}">
                <a16:creationId xmlns:a16="http://schemas.microsoft.com/office/drawing/2014/main" id="{2717CC92-BC26-42A3-B063-14E8CFC1730D}"/>
              </a:ext>
            </a:extLst>
          </p:cNvPr>
          <p:cNvSpPr/>
          <p:nvPr/>
        </p:nvSpPr>
        <p:spPr>
          <a:xfrm>
            <a:off x="229734" y="1025531"/>
            <a:ext cx="2835537" cy="2800767"/>
          </a:xfrm>
          <a:prstGeom prst="rect">
            <a:avLst/>
          </a:prstGeom>
        </p:spPr>
        <p:txBody>
          <a:bodyPr wrap="square">
            <a:spAutoFit/>
          </a:bodyPr>
          <a:lstStyle/>
          <a:p>
            <a:pPr marL="380990" indent="-380990">
              <a:buFont typeface="Arial" panose="020B0604020202020204" pitchFamily="34" charset="0"/>
              <a:buChar char="•"/>
            </a:pPr>
            <a:r>
              <a:rPr lang="en-US" sz="1600" dirty="0">
                <a:solidFill>
                  <a:schemeClr val="bg2"/>
                </a:solidFill>
              </a:rPr>
              <a:t>Improved </a:t>
            </a:r>
            <a:r>
              <a:rPr lang="en-US" altLang="zh-CN" sz="1600" dirty="0">
                <a:solidFill>
                  <a:schemeClr val="bg2"/>
                </a:solidFill>
              </a:rPr>
              <a:t>m</a:t>
            </a:r>
            <a:r>
              <a:rPr lang="en-US" sz="1600" dirty="0">
                <a:solidFill>
                  <a:schemeClr val="bg2"/>
                </a:solidFill>
              </a:rPr>
              <a:t>odel has better performance</a:t>
            </a:r>
          </a:p>
          <a:p>
            <a:pPr marL="380990" indent="-380990">
              <a:buFont typeface="Arial" panose="020B0604020202020204" pitchFamily="34" charset="0"/>
              <a:buChar char="•"/>
            </a:pPr>
            <a:r>
              <a:rPr lang="en-US" sz="1600" dirty="0">
                <a:solidFill>
                  <a:schemeClr val="bg2"/>
                </a:solidFill>
              </a:rPr>
              <a:t>Nickel and Rubber have better performance</a:t>
            </a:r>
          </a:p>
          <a:p>
            <a:pPr marL="380990" indent="-380990">
              <a:buFont typeface="Arial" panose="020B0604020202020204" pitchFamily="34" charset="0"/>
              <a:buChar char="•"/>
            </a:pPr>
            <a:r>
              <a:rPr lang="en-US" sz="1600" dirty="0">
                <a:solidFill>
                  <a:schemeClr val="bg2"/>
                </a:solidFill>
              </a:rPr>
              <a:t>Daily average number of transactions varies from contract to contract</a:t>
            </a:r>
          </a:p>
          <a:p>
            <a:pPr marL="380990" indent="-380990">
              <a:buFont typeface="Arial" panose="020B0604020202020204" pitchFamily="34" charset="0"/>
              <a:buChar char="•"/>
            </a:pPr>
            <a:r>
              <a:rPr lang="en" sz="1600" dirty="0">
                <a:solidFill>
                  <a:schemeClr val="bg2"/>
                </a:solidFill>
              </a:rPr>
              <a:t>Daily average profit of </a:t>
            </a:r>
            <a:r>
              <a:rPr lang="en-US" altLang="zh-CN" sz="1600" dirty="0">
                <a:solidFill>
                  <a:schemeClr val="bg2"/>
                </a:solidFill>
              </a:rPr>
              <a:t>Rebar</a:t>
            </a:r>
            <a:r>
              <a:rPr lang="en" sz="1600" dirty="0">
                <a:solidFill>
                  <a:schemeClr val="bg2"/>
                </a:solidFill>
              </a:rPr>
              <a:t> becomes positive after switching to improved model.</a:t>
            </a:r>
          </a:p>
        </p:txBody>
      </p:sp>
      <p:pic>
        <p:nvPicPr>
          <p:cNvPr id="11" name="Picture 10">
            <a:extLst>
              <a:ext uri="{FF2B5EF4-FFF2-40B4-BE49-F238E27FC236}">
                <a16:creationId xmlns:a16="http://schemas.microsoft.com/office/drawing/2014/main" id="{5CB9090E-419D-4AC4-B985-972034EFF31E}"/>
              </a:ext>
            </a:extLst>
          </p:cNvPr>
          <p:cNvPicPr>
            <a:picLocks noChangeAspect="1"/>
          </p:cNvPicPr>
          <p:nvPr/>
        </p:nvPicPr>
        <p:blipFill>
          <a:blip r:embed="rId5"/>
          <a:stretch>
            <a:fillRect/>
          </a:stretch>
        </p:blipFill>
        <p:spPr>
          <a:xfrm>
            <a:off x="3394776" y="941089"/>
            <a:ext cx="5657971" cy="3145781"/>
          </a:xfrm>
          <a:prstGeom prst="rect">
            <a:avLst/>
          </a:prstGeom>
        </p:spPr>
      </p:pic>
    </p:spTree>
    <p:extLst>
      <p:ext uri="{BB962C8B-B14F-4D97-AF65-F5344CB8AC3E}">
        <p14:creationId xmlns:p14="http://schemas.microsoft.com/office/powerpoint/2010/main" val="4012896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07124" y="281272"/>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solidFill>
                  <a:srgbClr val="0163AB"/>
                </a:solidFill>
              </a:rPr>
              <a:t>Result of Basic model</a:t>
            </a:r>
          </a:p>
        </p:txBody>
      </p:sp>
      <p:pic>
        <p:nvPicPr>
          <p:cNvPr id="413" name="Shape 413"/>
          <p:cNvPicPr preferRelativeResize="0"/>
          <p:nvPr/>
        </p:nvPicPr>
        <p:blipFill>
          <a:blip r:embed="rId3">
            <a:alphaModFix/>
          </a:blip>
          <a:stretch>
            <a:fillRect/>
          </a:stretch>
        </p:blipFill>
        <p:spPr>
          <a:xfrm>
            <a:off x="3498798" y="851421"/>
            <a:ext cx="2000249" cy="2121587"/>
          </a:xfrm>
          <a:prstGeom prst="rect">
            <a:avLst/>
          </a:prstGeom>
          <a:noFill/>
          <a:ln>
            <a:noFill/>
          </a:ln>
        </p:spPr>
      </p:pic>
      <p:pic>
        <p:nvPicPr>
          <p:cNvPr id="414" name="Shape 414"/>
          <p:cNvPicPr preferRelativeResize="0"/>
          <p:nvPr/>
        </p:nvPicPr>
        <p:blipFill>
          <a:blip r:embed="rId4">
            <a:alphaModFix/>
          </a:blip>
          <a:stretch>
            <a:fillRect/>
          </a:stretch>
        </p:blipFill>
        <p:spPr>
          <a:xfrm>
            <a:off x="1805582" y="2680095"/>
            <a:ext cx="2000249" cy="2121581"/>
          </a:xfrm>
          <a:prstGeom prst="rect">
            <a:avLst/>
          </a:prstGeom>
          <a:noFill/>
          <a:ln>
            <a:noFill/>
          </a:ln>
        </p:spPr>
      </p:pic>
      <p:grpSp>
        <p:nvGrpSpPr>
          <p:cNvPr id="416" name="Shape 416"/>
          <p:cNvGrpSpPr/>
          <p:nvPr/>
        </p:nvGrpSpPr>
        <p:grpSpPr>
          <a:xfrm>
            <a:off x="0" y="4698475"/>
            <a:ext cx="9144000" cy="445025"/>
            <a:chOff x="0" y="0"/>
            <a:chExt cx="9144000" cy="445025"/>
          </a:xfrm>
        </p:grpSpPr>
        <p:pic>
          <p:nvPicPr>
            <p:cNvPr id="417" name="Shape 417"/>
            <p:cNvPicPr preferRelativeResize="0"/>
            <p:nvPr/>
          </p:nvPicPr>
          <p:blipFill>
            <a:blip r:embed="rId5">
              <a:alphaModFix/>
            </a:blip>
            <a:stretch>
              <a:fillRect/>
            </a:stretch>
          </p:blipFill>
          <p:spPr>
            <a:xfrm>
              <a:off x="0" y="0"/>
              <a:ext cx="9144000" cy="445025"/>
            </a:xfrm>
            <a:prstGeom prst="rect">
              <a:avLst/>
            </a:prstGeom>
            <a:noFill/>
            <a:ln>
              <a:noFill/>
            </a:ln>
          </p:spPr>
        </p:pic>
        <p:pic>
          <p:nvPicPr>
            <p:cNvPr id="418" name="Shape 418"/>
            <p:cNvPicPr preferRelativeResize="0"/>
            <p:nvPr/>
          </p:nvPicPr>
          <p:blipFill>
            <a:blip r:embed="rId6">
              <a:alphaModFix/>
            </a:blip>
            <a:stretch>
              <a:fillRect/>
            </a:stretch>
          </p:blipFill>
          <p:spPr>
            <a:xfrm>
              <a:off x="6006401" y="36612"/>
              <a:ext cx="3046346" cy="371801"/>
            </a:xfrm>
            <a:prstGeom prst="rect">
              <a:avLst/>
            </a:prstGeom>
            <a:noFill/>
            <a:ln>
              <a:noFill/>
            </a:ln>
          </p:spPr>
        </p:pic>
      </p:grpSp>
      <p:pic>
        <p:nvPicPr>
          <p:cNvPr id="420" name="Shape 420"/>
          <p:cNvPicPr preferRelativeResize="0"/>
          <p:nvPr/>
        </p:nvPicPr>
        <p:blipFill>
          <a:blip r:embed="rId7">
            <a:alphaModFix/>
          </a:blip>
          <a:stretch>
            <a:fillRect/>
          </a:stretch>
        </p:blipFill>
        <p:spPr>
          <a:xfrm>
            <a:off x="6927635" y="853972"/>
            <a:ext cx="2000249" cy="2121594"/>
          </a:xfrm>
          <a:prstGeom prst="rect">
            <a:avLst/>
          </a:prstGeom>
          <a:noFill/>
          <a:ln>
            <a:noFill/>
          </a:ln>
        </p:spPr>
      </p:pic>
      <p:pic>
        <p:nvPicPr>
          <p:cNvPr id="412" name="Shape 412"/>
          <p:cNvPicPr preferRelativeResize="0"/>
          <p:nvPr/>
        </p:nvPicPr>
        <p:blipFill>
          <a:blip r:embed="rId8">
            <a:alphaModFix/>
          </a:blip>
          <a:stretch>
            <a:fillRect/>
          </a:stretch>
        </p:blipFill>
        <p:spPr>
          <a:xfrm>
            <a:off x="85060" y="851127"/>
            <a:ext cx="2000249" cy="2122175"/>
          </a:xfrm>
          <a:prstGeom prst="rect">
            <a:avLst/>
          </a:prstGeom>
          <a:noFill/>
          <a:ln>
            <a:noFill/>
          </a:ln>
        </p:spPr>
      </p:pic>
      <p:pic>
        <p:nvPicPr>
          <p:cNvPr id="419" name="Shape 419"/>
          <p:cNvPicPr preferRelativeResize="0"/>
          <p:nvPr/>
        </p:nvPicPr>
        <p:blipFill>
          <a:blip r:embed="rId9">
            <a:alphaModFix/>
          </a:blip>
          <a:stretch>
            <a:fillRect/>
          </a:stretch>
        </p:blipFill>
        <p:spPr>
          <a:xfrm>
            <a:off x="5262965" y="2698401"/>
            <a:ext cx="1885653" cy="2000074"/>
          </a:xfrm>
          <a:prstGeom prst="rect">
            <a:avLst/>
          </a:prstGeom>
          <a:noFill/>
          <a:ln>
            <a:noFill/>
          </a:ln>
        </p:spPr>
      </p:pic>
      <p:sp>
        <p:nvSpPr>
          <p:cNvPr id="13" name="Shape 415">
            <a:extLst>
              <a:ext uri="{FF2B5EF4-FFF2-40B4-BE49-F238E27FC236}">
                <a16:creationId xmlns:a16="http://schemas.microsoft.com/office/drawing/2014/main" id="{5AADB7F1-41CD-40BF-8BDA-7835BAFAB928}"/>
              </a:ext>
            </a:extLst>
          </p:cNvPr>
          <p:cNvSpPr txBox="1"/>
          <p:nvPr/>
        </p:nvSpPr>
        <p:spPr>
          <a:xfrm>
            <a:off x="112366" y="3740885"/>
            <a:ext cx="2335200" cy="1350000"/>
          </a:xfrm>
          <a:prstGeom prst="rect">
            <a:avLst/>
          </a:prstGeom>
          <a:noFill/>
          <a:ln>
            <a:noFill/>
          </a:ln>
        </p:spPr>
        <p:txBody>
          <a:bodyPr wrap="square" lIns="91425" tIns="91425" rIns="91425" bIns="91425" anchor="t" anchorCtr="0">
            <a:noAutofit/>
          </a:bodyPr>
          <a:lstStyle/>
          <a:p>
            <a:pPr marL="0" lvl="0" indent="0">
              <a:spcBef>
                <a:spcPts val="0"/>
              </a:spcBef>
              <a:buNone/>
            </a:pPr>
            <a:r>
              <a:rPr lang="en" dirty="0">
                <a:solidFill>
                  <a:schemeClr val="bg2"/>
                </a:solidFill>
              </a:rPr>
              <a:t>○:Trading Cost</a:t>
            </a:r>
          </a:p>
          <a:p>
            <a:pPr marL="0" lvl="0" indent="0">
              <a:spcBef>
                <a:spcPts val="0"/>
              </a:spcBef>
              <a:buNone/>
            </a:pPr>
            <a:r>
              <a:rPr lang="en" dirty="0">
                <a:solidFill>
                  <a:schemeClr val="bg2"/>
                </a:solidFill>
              </a:rPr>
              <a:t>×:Number of Trade</a:t>
            </a:r>
          </a:p>
          <a:p>
            <a:pPr marL="0" lvl="0" indent="0">
              <a:spcBef>
                <a:spcPts val="0"/>
              </a:spcBef>
              <a:buNone/>
            </a:pPr>
            <a:r>
              <a:rPr lang="en" dirty="0">
                <a:solidFill>
                  <a:schemeClr val="bg2"/>
                </a:solidFill>
              </a:rPr>
              <a:t>-: cumulative profit</a:t>
            </a:r>
          </a:p>
        </p:txBody>
      </p:sp>
    </p:spTree>
    <p:extLst>
      <p:ext uri="{BB962C8B-B14F-4D97-AF65-F5344CB8AC3E}">
        <p14:creationId xmlns:p14="http://schemas.microsoft.com/office/powerpoint/2010/main" val="358668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173946" y="771684"/>
            <a:ext cx="1974125" cy="2093883"/>
          </a:xfrm>
          <a:prstGeom prst="rect">
            <a:avLst/>
          </a:prstGeom>
          <a:noFill/>
          <a:ln>
            <a:noFill/>
          </a:ln>
        </p:spPr>
      </p:pic>
      <p:pic>
        <p:nvPicPr>
          <p:cNvPr id="428" name="Shape 428"/>
          <p:cNvPicPr preferRelativeResize="0"/>
          <p:nvPr/>
        </p:nvPicPr>
        <p:blipFill>
          <a:blip r:embed="rId4">
            <a:alphaModFix/>
          </a:blip>
          <a:stretch>
            <a:fillRect/>
          </a:stretch>
        </p:blipFill>
        <p:spPr>
          <a:xfrm>
            <a:off x="3555392" y="771692"/>
            <a:ext cx="1974125" cy="2093875"/>
          </a:xfrm>
          <a:prstGeom prst="rect">
            <a:avLst/>
          </a:prstGeom>
          <a:noFill/>
          <a:ln>
            <a:noFill/>
          </a:ln>
        </p:spPr>
      </p:pic>
      <p:pic>
        <p:nvPicPr>
          <p:cNvPr id="429" name="Shape 429"/>
          <p:cNvPicPr preferRelativeResize="0"/>
          <p:nvPr/>
        </p:nvPicPr>
        <p:blipFill>
          <a:blip r:embed="rId5">
            <a:alphaModFix/>
          </a:blip>
          <a:stretch>
            <a:fillRect/>
          </a:stretch>
        </p:blipFill>
        <p:spPr>
          <a:xfrm>
            <a:off x="6853599" y="771684"/>
            <a:ext cx="1974125" cy="2093867"/>
          </a:xfrm>
          <a:prstGeom prst="rect">
            <a:avLst/>
          </a:prstGeom>
          <a:noFill/>
          <a:ln>
            <a:noFill/>
          </a:ln>
        </p:spPr>
      </p:pic>
      <p:grpSp>
        <p:nvGrpSpPr>
          <p:cNvPr id="432" name="Shape 432"/>
          <p:cNvGrpSpPr/>
          <p:nvPr/>
        </p:nvGrpSpPr>
        <p:grpSpPr>
          <a:xfrm>
            <a:off x="0" y="4698475"/>
            <a:ext cx="9144000" cy="445025"/>
            <a:chOff x="0" y="0"/>
            <a:chExt cx="9144000" cy="445025"/>
          </a:xfrm>
        </p:grpSpPr>
        <p:pic>
          <p:nvPicPr>
            <p:cNvPr id="433" name="Shape 433"/>
            <p:cNvPicPr preferRelativeResize="0"/>
            <p:nvPr/>
          </p:nvPicPr>
          <p:blipFill>
            <a:blip r:embed="rId6">
              <a:alphaModFix/>
            </a:blip>
            <a:stretch>
              <a:fillRect/>
            </a:stretch>
          </p:blipFill>
          <p:spPr>
            <a:xfrm>
              <a:off x="0" y="0"/>
              <a:ext cx="9144000" cy="445025"/>
            </a:xfrm>
            <a:prstGeom prst="rect">
              <a:avLst/>
            </a:prstGeom>
            <a:noFill/>
            <a:ln>
              <a:noFill/>
            </a:ln>
          </p:spPr>
        </p:pic>
        <p:pic>
          <p:nvPicPr>
            <p:cNvPr id="434" name="Shape 434"/>
            <p:cNvPicPr preferRelativeResize="0"/>
            <p:nvPr/>
          </p:nvPicPr>
          <p:blipFill>
            <a:blip r:embed="rId7">
              <a:alphaModFix/>
            </a:blip>
            <a:stretch>
              <a:fillRect/>
            </a:stretch>
          </p:blipFill>
          <p:spPr>
            <a:xfrm>
              <a:off x="6006401" y="36612"/>
              <a:ext cx="3046346" cy="371801"/>
            </a:xfrm>
            <a:prstGeom prst="rect">
              <a:avLst/>
            </a:prstGeom>
            <a:noFill/>
            <a:ln>
              <a:noFill/>
            </a:ln>
          </p:spPr>
        </p:pic>
      </p:grpSp>
      <p:pic>
        <p:nvPicPr>
          <p:cNvPr id="435" name="Shape 435"/>
          <p:cNvPicPr preferRelativeResize="0"/>
          <p:nvPr/>
        </p:nvPicPr>
        <p:blipFill>
          <a:blip r:embed="rId8">
            <a:alphaModFix/>
          </a:blip>
          <a:stretch>
            <a:fillRect/>
          </a:stretch>
        </p:blipFill>
        <p:spPr>
          <a:xfrm>
            <a:off x="5142928" y="2571750"/>
            <a:ext cx="1974100" cy="2093836"/>
          </a:xfrm>
          <a:prstGeom prst="rect">
            <a:avLst/>
          </a:prstGeom>
          <a:noFill/>
          <a:ln>
            <a:noFill/>
          </a:ln>
        </p:spPr>
      </p:pic>
      <p:sp>
        <p:nvSpPr>
          <p:cNvPr id="13" name="Shape 410">
            <a:extLst>
              <a:ext uri="{FF2B5EF4-FFF2-40B4-BE49-F238E27FC236}">
                <a16:creationId xmlns:a16="http://schemas.microsoft.com/office/drawing/2014/main" id="{8C2E5AC0-AD9E-41CF-809C-7C516893FD2F}"/>
              </a:ext>
            </a:extLst>
          </p:cNvPr>
          <p:cNvSpPr txBox="1">
            <a:spLocks noGrp="1"/>
          </p:cNvSpPr>
          <p:nvPr>
            <p:ph type="title"/>
          </p:nvPr>
        </p:nvSpPr>
        <p:spPr>
          <a:xfrm>
            <a:off x="307124" y="281272"/>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solidFill>
                  <a:srgbClr val="0163AB"/>
                </a:solidFill>
              </a:rPr>
              <a:t>Result of Improved model</a:t>
            </a:r>
          </a:p>
        </p:txBody>
      </p:sp>
      <p:sp>
        <p:nvSpPr>
          <p:cNvPr id="14" name="Shape 415">
            <a:extLst>
              <a:ext uri="{FF2B5EF4-FFF2-40B4-BE49-F238E27FC236}">
                <a16:creationId xmlns:a16="http://schemas.microsoft.com/office/drawing/2014/main" id="{E5EFE43D-7A1C-40F1-909C-689FBC731834}"/>
              </a:ext>
            </a:extLst>
          </p:cNvPr>
          <p:cNvSpPr txBox="1"/>
          <p:nvPr/>
        </p:nvSpPr>
        <p:spPr>
          <a:xfrm>
            <a:off x="112366" y="3740885"/>
            <a:ext cx="2335200" cy="1350000"/>
          </a:xfrm>
          <a:prstGeom prst="rect">
            <a:avLst/>
          </a:prstGeom>
          <a:noFill/>
          <a:ln>
            <a:noFill/>
          </a:ln>
        </p:spPr>
        <p:txBody>
          <a:bodyPr wrap="square" lIns="91425" tIns="91425" rIns="91425" bIns="91425" anchor="t" anchorCtr="0">
            <a:noAutofit/>
          </a:bodyPr>
          <a:lstStyle/>
          <a:p>
            <a:pPr marL="0" lvl="0" indent="0">
              <a:spcBef>
                <a:spcPts val="0"/>
              </a:spcBef>
              <a:buNone/>
            </a:pPr>
            <a:r>
              <a:rPr lang="en" dirty="0">
                <a:solidFill>
                  <a:schemeClr val="bg2"/>
                </a:solidFill>
              </a:rPr>
              <a:t>○:Trading Cost</a:t>
            </a:r>
          </a:p>
          <a:p>
            <a:pPr marL="0" lvl="0" indent="0">
              <a:spcBef>
                <a:spcPts val="0"/>
              </a:spcBef>
              <a:buNone/>
            </a:pPr>
            <a:r>
              <a:rPr lang="en" dirty="0">
                <a:solidFill>
                  <a:schemeClr val="bg2"/>
                </a:solidFill>
              </a:rPr>
              <a:t>×:Number of Trade</a:t>
            </a:r>
          </a:p>
          <a:p>
            <a:pPr marL="0" lvl="0" indent="0">
              <a:spcBef>
                <a:spcPts val="0"/>
              </a:spcBef>
              <a:buNone/>
            </a:pPr>
            <a:r>
              <a:rPr lang="en" dirty="0">
                <a:solidFill>
                  <a:schemeClr val="bg2"/>
                </a:solidFill>
              </a:rPr>
              <a:t>-: cumulative profit</a:t>
            </a:r>
          </a:p>
        </p:txBody>
      </p:sp>
      <p:pic>
        <p:nvPicPr>
          <p:cNvPr id="426" name="Shape 426"/>
          <p:cNvPicPr preferRelativeResize="0"/>
          <p:nvPr/>
        </p:nvPicPr>
        <p:blipFill>
          <a:blip r:embed="rId9">
            <a:alphaModFix/>
          </a:blip>
          <a:stretch>
            <a:fillRect/>
          </a:stretch>
        </p:blipFill>
        <p:spPr>
          <a:xfrm>
            <a:off x="1891808" y="2576485"/>
            <a:ext cx="1974100" cy="2093852"/>
          </a:xfrm>
          <a:prstGeom prst="rect">
            <a:avLst/>
          </a:prstGeom>
          <a:noFill/>
          <a:ln>
            <a:noFill/>
          </a:ln>
        </p:spPr>
      </p:pic>
    </p:spTree>
    <p:extLst>
      <p:ext uri="{BB962C8B-B14F-4D97-AF65-F5344CB8AC3E}">
        <p14:creationId xmlns:p14="http://schemas.microsoft.com/office/powerpoint/2010/main" val="1951060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Shape 440"/>
          <p:cNvPicPr preferRelativeResize="0"/>
          <p:nvPr/>
        </p:nvPicPr>
        <p:blipFill>
          <a:blip r:embed="rId3">
            <a:alphaModFix/>
          </a:blip>
          <a:stretch>
            <a:fillRect/>
          </a:stretch>
        </p:blipFill>
        <p:spPr>
          <a:xfrm>
            <a:off x="91253" y="315813"/>
            <a:ext cx="8105676" cy="4520575"/>
          </a:xfrm>
          <a:prstGeom prst="rect">
            <a:avLst/>
          </a:prstGeom>
          <a:noFill/>
          <a:ln>
            <a:noFill/>
          </a:ln>
        </p:spPr>
      </p:pic>
      <p:sp>
        <p:nvSpPr>
          <p:cNvPr id="441" name="Shape 441"/>
          <p:cNvSpPr txBox="1">
            <a:spLocks noGrp="1"/>
          </p:cNvSpPr>
          <p:nvPr>
            <p:ph type="body" idx="1"/>
          </p:nvPr>
        </p:nvSpPr>
        <p:spPr>
          <a:xfrm>
            <a:off x="5502464" y="2603881"/>
            <a:ext cx="3550283" cy="1906500"/>
          </a:xfrm>
          <a:prstGeom prst="rect">
            <a:avLst/>
          </a:prstGeom>
        </p:spPr>
        <p:txBody>
          <a:bodyPr wrap="square" lIns="91425" tIns="91425" rIns="91425" bIns="91425" anchor="t" anchorCtr="0">
            <a:noAutofit/>
          </a:bodyPr>
          <a:lstStyle/>
          <a:p>
            <a:pPr marL="400050" lvl="0" indent="-285750">
              <a:lnSpc>
                <a:spcPct val="100000"/>
              </a:lnSpc>
              <a:spcAft>
                <a:spcPts val="0"/>
              </a:spcAft>
              <a:buSzPts val="1800"/>
              <a:buFont typeface="Arial" panose="020B0604020202020204" pitchFamily="34" charset="0"/>
              <a:buChar char="•"/>
            </a:pPr>
            <a:r>
              <a:rPr lang="en" dirty="0">
                <a:solidFill>
                  <a:srgbClr val="595959"/>
                </a:solidFill>
                <a:sym typeface="Times New Roman"/>
              </a:rPr>
              <a:t>Improved Model</a:t>
            </a:r>
          </a:p>
          <a:p>
            <a:pPr marL="400050" lvl="0" indent="-285750">
              <a:lnSpc>
                <a:spcPct val="100000"/>
              </a:lnSpc>
              <a:spcAft>
                <a:spcPts val="0"/>
              </a:spcAft>
              <a:buSzPts val="1800"/>
              <a:buFont typeface="Arial" panose="020B0604020202020204" pitchFamily="34" charset="0"/>
              <a:buChar char="•"/>
            </a:pPr>
            <a:r>
              <a:rPr lang="en" dirty="0">
                <a:solidFill>
                  <a:srgbClr val="595959"/>
                </a:solidFill>
                <a:sym typeface="Times New Roman"/>
              </a:rPr>
              <a:t>Positive correlation between volatility and number of transactions</a:t>
            </a:r>
          </a:p>
          <a:p>
            <a:pPr marL="400050" lvl="0" indent="-285750">
              <a:lnSpc>
                <a:spcPct val="100000"/>
              </a:lnSpc>
              <a:spcAft>
                <a:spcPts val="0"/>
              </a:spcAft>
              <a:buSzPts val="1800"/>
              <a:buFont typeface="Arial" panose="020B0604020202020204" pitchFamily="34" charset="0"/>
              <a:buChar char="•"/>
            </a:pPr>
            <a:r>
              <a:rPr lang="en" dirty="0">
                <a:solidFill>
                  <a:srgbClr val="595959"/>
                </a:solidFill>
                <a:sym typeface="Times New Roman"/>
              </a:rPr>
              <a:t>Some breeds: strategy </a:t>
            </a:r>
            <a:r>
              <a:rPr lang="en-US" dirty="0">
                <a:solidFill>
                  <a:srgbClr val="595959"/>
                </a:solidFill>
                <a:sym typeface="Times New Roman"/>
              </a:rPr>
              <a:t>inefficient </a:t>
            </a:r>
            <a:r>
              <a:rPr lang="en" dirty="0">
                <a:solidFill>
                  <a:srgbClr val="595959"/>
                </a:solidFill>
                <a:sym typeface="Times New Roman"/>
              </a:rPr>
              <a:t>in some days</a:t>
            </a:r>
          </a:p>
          <a:p>
            <a:pPr marL="0" lvl="0" indent="0">
              <a:spcBef>
                <a:spcPts val="0"/>
              </a:spcBef>
              <a:buNone/>
            </a:pPr>
            <a:endParaRPr dirty="0">
              <a:latin typeface="Times New Roman"/>
              <a:ea typeface="Times New Roman"/>
              <a:cs typeface="Times New Roman"/>
              <a:sym typeface="Times New Roman"/>
            </a:endParaRPr>
          </a:p>
        </p:txBody>
      </p:sp>
      <p:grpSp>
        <p:nvGrpSpPr>
          <p:cNvPr id="442" name="Shape 442"/>
          <p:cNvGrpSpPr/>
          <p:nvPr/>
        </p:nvGrpSpPr>
        <p:grpSpPr>
          <a:xfrm>
            <a:off x="0" y="4698475"/>
            <a:ext cx="9144000" cy="445025"/>
            <a:chOff x="0" y="0"/>
            <a:chExt cx="9144000" cy="445025"/>
          </a:xfrm>
        </p:grpSpPr>
        <p:pic>
          <p:nvPicPr>
            <p:cNvPr id="443" name="Shape 443"/>
            <p:cNvPicPr preferRelativeResize="0"/>
            <p:nvPr/>
          </p:nvPicPr>
          <p:blipFill>
            <a:blip r:embed="rId4">
              <a:alphaModFix/>
            </a:blip>
            <a:stretch>
              <a:fillRect/>
            </a:stretch>
          </p:blipFill>
          <p:spPr>
            <a:xfrm>
              <a:off x="0" y="0"/>
              <a:ext cx="9144000" cy="445025"/>
            </a:xfrm>
            <a:prstGeom prst="rect">
              <a:avLst/>
            </a:prstGeom>
            <a:noFill/>
            <a:ln>
              <a:noFill/>
            </a:ln>
          </p:spPr>
        </p:pic>
        <p:pic>
          <p:nvPicPr>
            <p:cNvPr id="444" name="Shape 444"/>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445" name="Shape 445"/>
          <p:cNvSpPr txBox="1"/>
          <p:nvPr/>
        </p:nvSpPr>
        <p:spPr>
          <a:xfrm>
            <a:off x="48075" y="-48075"/>
            <a:ext cx="5893500" cy="548100"/>
          </a:xfrm>
          <a:prstGeom prst="rect">
            <a:avLst/>
          </a:prstGeom>
          <a:noFill/>
          <a:ln>
            <a:noFill/>
          </a:ln>
        </p:spPr>
        <p:txBody>
          <a:bodyPr wrap="square" lIns="91425" tIns="91425" rIns="91425" bIns="91425" anchor="t" anchorCtr="0">
            <a:noAutofit/>
          </a:bodyPr>
          <a:lstStyle/>
          <a:p>
            <a:pPr marL="0" lvl="0" indent="0">
              <a:spcBef>
                <a:spcPts val="0"/>
              </a:spcBef>
              <a:buNone/>
            </a:pPr>
            <a:endParaRPr lang="en" sz="2400" b="1" dirty="0">
              <a:solidFill>
                <a:srgbClr val="0B5394"/>
              </a:solidFill>
              <a:latin typeface="+mn-lt"/>
              <a:ea typeface="Times New Roman"/>
              <a:cs typeface="Times New Roman"/>
              <a:sym typeface="Times New Roman"/>
            </a:endParaRPr>
          </a:p>
        </p:txBody>
      </p:sp>
      <p:sp>
        <p:nvSpPr>
          <p:cNvPr id="9" name="Shape 410">
            <a:extLst>
              <a:ext uri="{FF2B5EF4-FFF2-40B4-BE49-F238E27FC236}">
                <a16:creationId xmlns:a16="http://schemas.microsoft.com/office/drawing/2014/main" id="{617AFD97-154A-4C38-9FC7-BDD1C5EC0DC6}"/>
              </a:ext>
            </a:extLst>
          </p:cNvPr>
          <p:cNvSpPr txBox="1">
            <a:spLocks noGrp="1"/>
          </p:cNvSpPr>
          <p:nvPr>
            <p:ph type="title"/>
          </p:nvPr>
        </p:nvSpPr>
        <p:spPr>
          <a:xfrm>
            <a:off x="149865" y="-60375"/>
            <a:ext cx="8520600" cy="572700"/>
          </a:xfrm>
          <a:prstGeom prst="rect">
            <a:avLst/>
          </a:prstGeom>
        </p:spPr>
        <p:txBody>
          <a:bodyPr wrap="square" lIns="91425" tIns="91425" rIns="91425" bIns="91425" anchor="t" anchorCtr="0">
            <a:noAutofit/>
          </a:bodyPr>
          <a:lstStyle/>
          <a:p>
            <a:r>
              <a:rPr lang="en" sz="2500" dirty="0">
                <a:solidFill>
                  <a:srgbClr val="0163AB"/>
                </a:solidFill>
                <a:sym typeface="Times New Roman"/>
              </a:rPr>
              <a:t>Number of Transactions &amp; Daily Profit</a:t>
            </a:r>
            <a:br>
              <a:rPr lang="en" b="1" dirty="0">
                <a:solidFill>
                  <a:srgbClr val="0B5394"/>
                </a:solidFill>
                <a:ea typeface="Times New Roman"/>
                <a:cs typeface="Times New Roman"/>
                <a:sym typeface="Times New Roman"/>
              </a:rPr>
            </a:br>
            <a:endParaRPr lang="en" dirty="0">
              <a:solidFill>
                <a:srgbClr val="0163A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6EEA05F-356F-49D1-B8CC-706AB0426CD4}"/>
              </a:ext>
            </a:extLst>
          </p:cNvPr>
          <p:cNvSpPr>
            <a:spLocks noGrp="1"/>
          </p:cNvSpPr>
          <p:nvPr>
            <p:ph idx="1"/>
          </p:nvPr>
        </p:nvSpPr>
        <p:spPr>
          <a:xfrm>
            <a:off x="576609" y="632458"/>
            <a:ext cx="7085892" cy="3955256"/>
          </a:xfrm>
        </p:spPr>
        <p:txBody>
          <a:bodyPr>
            <a:normAutofit fontScale="92500"/>
          </a:bodyPr>
          <a:lstStyle/>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r>
              <a:rPr lang="en-US" sz="1600" dirty="0">
                <a:solidFill>
                  <a:schemeClr val="bg2"/>
                </a:solidFill>
              </a:rPr>
              <a:t>From investigating the large amount of data, effective trading strategies can be developed to detect the market sentiment and attain substantial return.</a:t>
            </a:r>
          </a:p>
          <a:p>
            <a:pPr marL="285750" indent="-285750">
              <a:buFont typeface="Arial" charset="0"/>
              <a:buChar char="•"/>
            </a:pPr>
            <a:r>
              <a:rPr lang="en-US" sz="1600" dirty="0">
                <a:solidFill>
                  <a:schemeClr val="bg2"/>
                </a:solidFill>
              </a:rPr>
              <a:t>One way to observe the market overall sentiment and transaction trend is to check the trade orders issued by both sides. </a:t>
            </a:r>
          </a:p>
          <a:p>
            <a:pPr marL="285750" indent="-285750">
              <a:buFont typeface="Arial" charset="0"/>
              <a:buChar char="•"/>
            </a:pPr>
            <a:r>
              <a:rPr lang="en-US" sz="1600" dirty="0">
                <a:solidFill>
                  <a:schemeClr val="bg2"/>
                </a:solidFill>
              </a:rPr>
              <a:t>If there exist significant order imbalance in the market, intuitively we would consider that the imbalance may indicate a market trend. Thus, we can make trade decision based on order imbalance. </a:t>
            </a:r>
          </a:p>
          <a:p>
            <a:pPr marL="285750" indent="-285750">
              <a:buFont typeface="Arial" charset="0"/>
              <a:buChar char="•"/>
            </a:pPr>
            <a:r>
              <a:rPr lang="en-US" sz="1600" dirty="0">
                <a:solidFill>
                  <a:schemeClr val="bg2"/>
                </a:solidFill>
              </a:rPr>
              <a:t>Based on this thought, we try to build and further modify the trading strategy model that includes order imbalance indicators.</a:t>
            </a:r>
          </a:p>
          <a:p>
            <a:pPr marL="285750" indent="-285750">
              <a:buFont typeface="Arial" charset="0"/>
              <a:buChar char="•"/>
            </a:pPr>
            <a:endParaRPr lang="en-US" sz="1600" dirty="0">
              <a:solidFill>
                <a:schemeClr val="tx1">
                  <a:lumMod val="85000"/>
                  <a:lumOff val="15000"/>
                </a:schemeClr>
              </a:solidFill>
            </a:endParaRPr>
          </a:p>
        </p:txBody>
      </p:sp>
      <p:grpSp>
        <p:nvGrpSpPr>
          <p:cNvPr id="4" name="Shape 231"/>
          <p:cNvGrpSpPr/>
          <p:nvPr/>
        </p:nvGrpSpPr>
        <p:grpSpPr>
          <a:xfrm>
            <a:off x="0" y="4698475"/>
            <a:ext cx="9144000" cy="445025"/>
            <a:chOff x="0" y="0"/>
            <a:chExt cx="9144000" cy="445025"/>
          </a:xfrm>
        </p:grpSpPr>
        <p:pic>
          <p:nvPicPr>
            <p:cNvPr id="6" name="Shape 232"/>
            <p:cNvPicPr preferRelativeResize="0"/>
            <p:nvPr/>
          </p:nvPicPr>
          <p:blipFill>
            <a:blip r:embed="rId2">
              <a:alphaModFix/>
            </a:blip>
            <a:stretch>
              <a:fillRect/>
            </a:stretch>
          </p:blipFill>
          <p:spPr>
            <a:xfrm>
              <a:off x="0" y="0"/>
              <a:ext cx="9144000" cy="445025"/>
            </a:xfrm>
            <a:prstGeom prst="rect">
              <a:avLst/>
            </a:prstGeom>
            <a:noFill/>
            <a:ln>
              <a:noFill/>
            </a:ln>
          </p:spPr>
        </p:pic>
        <p:pic>
          <p:nvPicPr>
            <p:cNvPr id="7" name="Shape 233"/>
            <p:cNvPicPr preferRelativeResize="0"/>
            <p:nvPr/>
          </p:nvPicPr>
          <p:blipFill>
            <a:blip r:embed="rId3">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F2F20395-41C3-4283-8304-301AF456672C}"/>
              </a:ext>
            </a:extLst>
          </p:cNvPr>
          <p:cNvSpPr txBox="1">
            <a:spLocks/>
          </p:cNvSpPr>
          <p:nvPr/>
        </p:nvSpPr>
        <p:spPr>
          <a:xfrm>
            <a:off x="332060" y="347387"/>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Introduction</a:t>
            </a:r>
          </a:p>
        </p:txBody>
      </p:sp>
    </p:spTree>
    <p:extLst>
      <p:ext uri="{BB962C8B-B14F-4D97-AF65-F5344CB8AC3E}">
        <p14:creationId xmlns:p14="http://schemas.microsoft.com/office/powerpoint/2010/main" val="1823609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Shape 440"/>
          <p:cNvPicPr preferRelativeResize="0"/>
          <p:nvPr/>
        </p:nvPicPr>
        <p:blipFill rotWithShape="1">
          <a:blip r:embed="rId3">
            <a:alphaModFix/>
          </a:blip>
          <a:srcRect l="32324" r="33242" b="50195"/>
          <a:stretch/>
        </p:blipFill>
        <p:spPr>
          <a:xfrm>
            <a:off x="329608" y="524625"/>
            <a:ext cx="3987211" cy="3749663"/>
          </a:xfrm>
          <a:prstGeom prst="rect">
            <a:avLst/>
          </a:prstGeom>
          <a:noFill/>
          <a:ln>
            <a:noFill/>
          </a:ln>
        </p:spPr>
      </p:pic>
      <p:grpSp>
        <p:nvGrpSpPr>
          <p:cNvPr id="442" name="Shape 442"/>
          <p:cNvGrpSpPr/>
          <p:nvPr/>
        </p:nvGrpSpPr>
        <p:grpSpPr>
          <a:xfrm>
            <a:off x="0" y="4698475"/>
            <a:ext cx="9144000" cy="445025"/>
            <a:chOff x="0" y="0"/>
            <a:chExt cx="9144000" cy="445025"/>
          </a:xfrm>
        </p:grpSpPr>
        <p:pic>
          <p:nvPicPr>
            <p:cNvPr id="443" name="Shape 443"/>
            <p:cNvPicPr preferRelativeResize="0"/>
            <p:nvPr/>
          </p:nvPicPr>
          <p:blipFill>
            <a:blip r:embed="rId4">
              <a:alphaModFix/>
            </a:blip>
            <a:stretch>
              <a:fillRect/>
            </a:stretch>
          </p:blipFill>
          <p:spPr>
            <a:xfrm>
              <a:off x="0" y="0"/>
              <a:ext cx="9144000" cy="445025"/>
            </a:xfrm>
            <a:prstGeom prst="rect">
              <a:avLst/>
            </a:prstGeom>
            <a:noFill/>
            <a:ln>
              <a:noFill/>
            </a:ln>
          </p:spPr>
        </p:pic>
        <p:pic>
          <p:nvPicPr>
            <p:cNvPr id="444" name="Shape 444"/>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445" name="Shape 445"/>
          <p:cNvSpPr txBox="1"/>
          <p:nvPr/>
        </p:nvSpPr>
        <p:spPr>
          <a:xfrm>
            <a:off x="48075" y="-48075"/>
            <a:ext cx="5893500" cy="548100"/>
          </a:xfrm>
          <a:prstGeom prst="rect">
            <a:avLst/>
          </a:prstGeom>
          <a:noFill/>
          <a:ln>
            <a:noFill/>
          </a:ln>
        </p:spPr>
        <p:txBody>
          <a:bodyPr wrap="square" lIns="91425" tIns="91425" rIns="91425" bIns="91425" anchor="t" anchorCtr="0">
            <a:noAutofit/>
          </a:bodyPr>
          <a:lstStyle/>
          <a:p>
            <a:pPr marL="0" lvl="0" indent="0">
              <a:spcBef>
                <a:spcPts val="0"/>
              </a:spcBef>
              <a:buNone/>
            </a:pPr>
            <a:endParaRPr lang="en" sz="2400" b="1" dirty="0">
              <a:solidFill>
                <a:srgbClr val="0B5394"/>
              </a:solidFill>
              <a:latin typeface="+mn-lt"/>
              <a:ea typeface="Times New Roman"/>
              <a:cs typeface="Times New Roman"/>
              <a:sym typeface="Times New Roman"/>
            </a:endParaRPr>
          </a:p>
        </p:txBody>
      </p:sp>
      <p:sp>
        <p:nvSpPr>
          <p:cNvPr id="9" name="Shape 410">
            <a:extLst>
              <a:ext uri="{FF2B5EF4-FFF2-40B4-BE49-F238E27FC236}">
                <a16:creationId xmlns:a16="http://schemas.microsoft.com/office/drawing/2014/main" id="{617AFD97-154A-4C38-9FC7-BDD1C5EC0DC6}"/>
              </a:ext>
            </a:extLst>
          </p:cNvPr>
          <p:cNvSpPr txBox="1">
            <a:spLocks noGrp="1"/>
          </p:cNvSpPr>
          <p:nvPr>
            <p:ph type="title"/>
          </p:nvPr>
        </p:nvSpPr>
        <p:spPr>
          <a:xfrm>
            <a:off x="149865" y="-60375"/>
            <a:ext cx="8520600" cy="572700"/>
          </a:xfrm>
          <a:prstGeom prst="rect">
            <a:avLst/>
          </a:prstGeom>
        </p:spPr>
        <p:txBody>
          <a:bodyPr wrap="square" lIns="91425" tIns="91425" rIns="91425" bIns="91425" anchor="t" anchorCtr="0">
            <a:noAutofit/>
          </a:bodyPr>
          <a:lstStyle/>
          <a:p>
            <a:r>
              <a:rPr lang="en" sz="2500" dirty="0">
                <a:solidFill>
                  <a:srgbClr val="0163AB"/>
                </a:solidFill>
                <a:sym typeface="Times New Roman"/>
              </a:rPr>
              <a:t>Number of Transactions &amp; Daily Profit</a:t>
            </a:r>
            <a:br>
              <a:rPr lang="en" b="1" dirty="0">
                <a:solidFill>
                  <a:srgbClr val="0B5394"/>
                </a:solidFill>
                <a:ea typeface="Times New Roman"/>
                <a:cs typeface="Times New Roman"/>
                <a:sym typeface="Times New Roman"/>
              </a:rPr>
            </a:br>
            <a:endParaRPr lang="en" dirty="0">
              <a:solidFill>
                <a:srgbClr val="0163AB"/>
              </a:solidFill>
            </a:endParaRPr>
          </a:p>
        </p:txBody>
      </p:sp>
      <p:pic>
        <p:nvPicPr>
          <p:cNvPr id="12" name="Shape 446">
            <a:extLst>
              <a:ext uri="{FF2B5EF4-FFF2-40B4-BE49-F238E27FC236}">
                <a16:creationId xmlns:a16="http://schemas.microsoft.com/office/drawing/2014/main" id="{CB4B5377-26B3-457F-9A8A-70BEF6B44D6D}"/>
              </a:ext>
            </a:extLst>
          </p:cNvPr>
          <p:cNvPicPr preferRelativeResize="0"/>
          <p:nvPr/>
        </p:nvPicPr>
        <p:blipFill>
          <a:blip r:embed="rId6">
            <a:alphaModFix/>
          </a:blip>
          <a:stretch>
            <a:fillRect/>
          </a:stretch>
        </p:blipFill>
        <p:spPr>
          <a:xfrm>
            <a:off x="4572000" y="627321"/>
            <a:ext cx="3893865" cy="3389841"/>
          </a:xfrm>
          <a:prstGeom prst="rect">
            <a:avLst/>
          </a:prstGeom>
          <a:noFill/>
          <a:ln>
            <a:noFill/>
          </a:ln>
        </p:spPr>
      </p:pic>
    </p:spTree>
    <p:extLst>
      <p:ext uri="{BB962C8B-B14F-4D97-AF65-F5344CB8AC3E}">
        <p14:creationId xmlns:p14="http://schemas.microsoft.com/office/powerpoint/2010/main" val="2514660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115262" y="3122846"/>
            <a:ext cx="8782800" cy="1506600"/>
          </a:xfrm>
          <a:prstGeom prst="rect">
            <a:avLst/>
          </a:prstGeom>
        </p:spPr>
        <p:txBody>
          <a:bodyPr wrap="square" lIns="91425" tIns="91425" rIns="91425" bIns="91425" anchor="t" anchorCtr="0">
            <a:noAutofit/>
          </a:bodyPr>
          <a:lstStyle/>
          <a:p>
            <a:pPr marL="425450" lvl="0" indent="-285750">
              <a:lnSpc>
                <a:spcPct val="100000"/>
              </a:lnSpc>
              <a:spcAft>
                <a:spcPts val="0"/>
              </a:spcAft>
              <a:buSzPts val="1400"/>
              <a:buFont typeface="Arial" panose="020B0604020202020204" pitchFamily="34" charset="0"/>
              <a:buChar char="•"/>
            </a:pPr>
            <a:r>
              <a:rPr lang="en" dirty="0">
                <a:solidFill>
                  <a:srgbClr val="595959"/>
                </a:solidFill>
              </a:rPr>
              <a:t>Number of transactions → difference in daily profit</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In general, number of trade correlated with daily profit</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Positive correlation between number of trade and Sharpe ratio</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Relationship between number of trade &amp; daily volatility</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Closely relationship between average daily volatility and daily profit</a:t>
            </a:r>
          </a:p>
        </p:txBody>
      </p:sp>
      <p:pic>
        <p:nvPicPr>
          <p:cNvPr id="452" name="Shape 452"/>
          <p:cNvPicPr preferRelativeResize="0"/>
          <p:nvPr/>
        </p:nvPicPr>
        <p:blipFill>
          <a:blip r:embed="rId3">
            <a:alphaModFix/>
          </a:blip>
          <a:stretch>
            <a:fillRect/>
          </a:stretch>
        </p:blipFill>
        <p:spPr>
          <a:xfrm>
            <a:off x="115262" y="442065"/>
            <a:ext cx="7880422" cy="2768968"/>
          </a:xfrm>
          <a:prstGeom prst="rect">
            <a:avLst/>
          </a:prstGeom>
          <a:noFill/>
          <a:ln>
            <a:noFill/>
          </a:ln>
        </p:spPr>
      </p:pic>
      <p:grpSp>
        <p:nvGrpSpPr>
          <p:cNvPr id="453" name="Shape 453"/>
          <p:cNvGrpSpPr/>
          <p:nvPr/>
        </p:nvGrpSpPr>
        <p:grpSpPr>
          <a:xfrm>
            <a:off x="0" y="4698475"/>
            <a:ext cx="9144000" cy="445025"/>
            <a:chOff x="0" y="0"/>
            <a:chExt cx="9144000" cy="445025"/>
          </a:xfrm>
        </p:grpSpPr>
        <p:pic>
          <p:nvPicPr>
            <p:cNvPr id="454" name="Shape 454"/>
            <p:cNvPicPr preferRelativeResize="0"/>
            <p:nvPr/>
          </p:nvPicPr>
          <p:blipFill>
            <a:blip r:embed="rId4">
              <a:alphaModFix/>
            </a:blip>
            <a:stretch>
              <a:fillRect/>
            </a:stretch>
          </p:blipFill>
          <p:spPr>
            <a:xfrm>
              <a:off x="0" y="0"/>
              <a:ext cx="9144000" cy="445025"/>
            </a:xfrm>
            <a:prstGeom prst="rect">
              <a:avLst/>
            </a:prstGeom>
            <a:noFill/>
            <a:ln>
              <a:noFill/>
            </a:ln>
          </p:spPr>
        </p:pic>
        <p:pic>
          <p:nvPicPr>
            <p:cNvPr id="455" name="Shape 455"/>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12" name="Shape 410">
            <a:extLst>
              <a:ext uri="{FF2B5EF4-FFF2-40B4-BE49-F238E27FC236}">
                <a16:creationId xmlns:a16="http://schemas.microsoft.com/office/drawing/2014/main" id="{D44A2954-A7A5-46B4-8344-CD58B03B0269}"/>
              </a:ext>
            </a:extLst>
          </p:cNvPr>
          <p:cNvSpPr txBox="1">
            <a:spLocks/>
          </p:cNvSpPr>
          <p:nvPr/>
        </p:nvSpPr>
        <p:spPr>
          <a:xfrm>
            <a:off x="149865" y="-60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sz="2500" dirty="0">
                <a:solidFill>
                  <a:srgbClr val="0163AB"/>
                </a:solidFill>
                <a:ea typeface="Times New Roman"/>
                <a:cs typeface="Times New Roman"/>
                <a:sym typeface="Times New Roman"/>
              </a:rPr>
              <a:t>Summary</a:t>
            </a:r>
            <a:br>
              <a:rPr lang="en" b="1" dirty="0">
                <a:solidFill>
                  <a:srgbClr val="0B5394"/>
                </a:solidFill>
                <a:ea typeface="Times New Roman"/>
                <a:cs typeface="Times New Roman"/>
                <a:sym typeface="Times New Roman"/>
              </a:rPr>
            </a:br>
            <a:endParaRPr lang="en" dirty="0">
              <a:solidFill>
                <a:srgbClr val="0163AB"/>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115262" y="3122846"/>
            <a:ext cx="8782800" cy="1506600"/>
          </a:xfrm>
          <a:prstGeom prst="rect">
            <a:avLst/>
          </a:prstGeom>
        </p:spPr>
        <p:txBody>
          <a:bodyPr wrap="square" lIns="91425" tIns="91425" rIns="91425" bIns="91425" anchor="t" anchorCtr="0">
            <a:noAutofit/>
          </a:bodyPr>
          <a:lstStyle/>
          <a:p>
            <a:pPr marL="425450" lvl="0" indent="-285750">
              <a:lnSpc>
                <a:spcPct val="100000"/>
              </a:lnSpc>
              <a:spcAft>
                <a:spcPts val="0"/>
              </a:spcAft>
              <a:buSzPts val="1400"/>
              <a:buFont typeface="Arial" panose="020B0604020202020204" pitchFamily="34" charset="0"/>
              <a:buChar char="•"/>
            </a:pPr>
            <a:r>
              <a:rPr lang="en" dirty="0">
                <a:solidFill>
                  <a:srgbClr val="595959"/>
                </a:solidFill>
              </a:rPr>
              <a:t>Number of transactions → difference in daily profit</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In general, number of trade correlated with daily profit</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Positive correlation between number of trade and Sharpe ratio</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Relationship between number of trade &amp; daily volatility</a:t>
            </a:r>
          </a:p>
          <a:p>
            <a:pPr marL="425450" lvl="0" indent="-285750">
              <a:lnSpc>
                <a:spcPct val="100000"/>
              </a:lnSpc>
              <a:spcAft>
                <a:spcPts val="0"/>
              </a:spcAft>
              <a:buSzPts val="1400"/>
              <a:buFont typeface="Arial" panose="020B0604020202020204" pitchFamily="34" charset="0"/>
              <a:buChar char="•"/>
            </a:pPr>
            <a:r>
              <a:rPr lang="en" dirty="0">
                <a:solidFill>
                  <a:srgbClr val="595959"/>
                </a:solidFill>
              </a:rPr>
              <a:t>Closely relationship between average daily volatility and daily profit</a:t>
            </a:r>
          </a:p>
        </p:txBody>
      </p:sp>
      <p:pic>
        <p:nvPicPr>
          <p:cNvPr id="452" name="Shape 452"/>
          <p:cNvPicPr preferRelativeResize="0"/>
          <p:nvPr/>
        </p:nvPicPr>
        <p:blipFill rotWithShape="1">
          <a:blip r:embed="rId3">
            <a:alphaModFix/>
          </a:blip>
          <a:srcRect l="50482" t="48545" r="135"/>
          <a:stretch/>
        </p:blipFill>
        <p:spPr>
          <a:xfrm>
            <a:off x="4093535" y="1786269"/>
            <a:ext cx="3891515" cy="1424763"/>
          </a:xfrm>
          <a:prstGeom prst="rect">
            <a:avLst/>
          </a:prstGeom>
          <a:noFill/>
          <a:ln>
            <a:noFill/>
          </a:ln>
        </p:spPr>
      </p:pic>
      <p:grpSp>
        <p:nvGrpSpPr>
          <p:cNvPr id="453" name="Shape 453"/>
          <p:cNvGrpSpPr/>
          <p:nvPr/>
        </p:nvGrpSpPr>
        <p:grpSpPr>
          <a:xfrm>
            <a:off x="0" y="4698475"/>
            <a:ext cx="9144000" cy="445025"/>
            <a:chOff x="0" y="0"/>
            <a:chExt cx="9144000" cy="445025"/>
          </a:xfrm>
        </p:grpSpPr>
        <p:pic>
          <p:nvPicPr>
            <p:cNvPr id="454" name="Shape 454"/>
            <p:cNvPicPr preferRelativeResize="0"/>
            <p:nvPr/>
          </p:nvPicPr>
          <p:blipFill>
            <a:blip r:embed="rId4">
              <a:alphaModFix/>
            </a:blip>
            <a:stretch>
              <a:fillRect/>
            </a:stretch>
          </p:blipFill>
          <p:spPr>
            <a:xfrm>
              <a:off x="0" y="0"/>
              <a:ext cx="9144000" cy="445025"/>
            </a:xfrm>
            <a:prstGeom prst="rect">
              <a:avLst/>
            </a:prstGeom>
            <a:noFill/>
            <a:ln>
              <a:noFill/>
            </a:ln>
          </p:spPr>
        </p:pic>
        <p:pic>
          <p:nvPicPr>
            <p:cNvPr id="455" name="Shape 455"/>
            <p:cNvPicPr preferRelativeResize="0"/>
            <p:nvPr/>
          </p:nvPicPr>
          <p:blipFill>
            <a:blip r:embed="rId5">
              <a:alphaModFix/>
            </a:blip>
            <a:stretch>
              <a:fillRect/>
            </a:stretch>
          </p:blipFill>
          <p:spPr>
            <a:xfrm>
              <a:off x="6006401" y="36612"/>
              <a:ext cx="3046346" cy="371801"/>
            </a:xfrm>
            <a:prstGeom prst="rect">
              <a:avLst/>
            </a:prstGeom>
            <a:noFill/>
            <a:ln>
              <a:noFill/>
            </a:ln>
          </p:spPr>
        </p:pic>
      </p:grpSp>
      <p:sp>
        <p:nvSpPr>
          <p:cNvPr id="12" name="Shape 410">
            <a:extLst>
              <a:ext uri="{FF2B5EF4-FFF2-40B4-BE49-F238E27FC236}">
                <a16:creationId xmlns:a16="http://schemas.microsoft.com/office/drawing/2014/main" id="{D44A2954-A7A5-46B4-8344-CD58B03B0269}"/>
              </a:ext>
            </a:extLst>
          </p:cNvPr>
          <p:cNvSpPr txBox="1">
            <a:spLocks/>
          </p:cNvSpPr>
          <p:nvPr/>
        </p:nvSpPr>
        <p:spPr>
          <a:xfrm>
            <a:off x="149865" y="-60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sz="2500" dirty="0">
                <a:solidFill>
                  <a:srgbClr val="0163AB"/>
                </a:solidFill>
                <a:ea typeface="Times New Roman"/>
                <a:cs typeface="Times New Roman"/>
                <a:sym typeface="Times New Roman"/>
              </a:rPr>
              <a:t>Summary</a:t>
            </a:r>
            <a:br>
              <a:rPr lang="en" b="1" dirty="0">
                <a:solidFill>
                  <a:srgbClr val="0B5394"/>
                </a:solidFill>
                <a:ea typeface="Times New Roman"/>
                <a:cs typeface="Times New Roman"/>
                <a:sym typeface="Times New Roman"/>
              </a:rPr>
            </a:br>
            <a:endParaRPr lang="en" dirty="0">
              <a:solidFill>
                <a:srgbClr val="0163AB"/>
              </a:solidFill>
            </a:endParaRPr>
          </a:p>
        </p:txBody>
      </p:sp>
      <p:pic>
        <p:nvPicPr>
          <p:cNvPr id="8" name="Shape 452">
            <a:extLst>
              <a:ext uri="{FF2B5EF4-FFF2-40B4-BE49-F238E27FC236}">
                <a16:creationId xmlns:a16="http://schemas.microsoft.com/office/drawing/2014/main" id="{45734743-4BF1-4334-8E6E-F44DA8CF804B}"/>
              </a:ext>
            </a:extLst>
          </p:cNvPr>
          <p:cNvPicPr preferRelativeResize="0"/>
          <p:nvPr/>
        </p:nvPicPr>
        <p:blipFill rotWithShape="1">
          <a:blip r:embed="rId3">
            <a:alphaModFix/>
          </a:blip>
          <a:srcRect r="51676"/>
          <a:stretch/>
        </p:blipFill>
        <p:spPr>
          <a:xfrm>
            <a:off x="200323" y="442064"/>
            <a:ext cx="3808152" cy="2768968"/>
          </a:xfrm>
          <a:prstGeom prst="rect">
            <a:avLst/>
          </a:prstGeom>
          <a:noFill/>
          <a:ln>
            <a:noFill/>
          </a:ln>
        </p:spPr>
      </p:pic>
    </p:spTree>
    <p:extLst>
      <p:ext uri="{BB962C8B-B14F-4D97-AF65-F5344CB8AC3E}">
        <p14:creationId xmlns:p14="http://schemas.microsoft.com/office/powerpoint/2010/main" val="1210765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2" name="Shape 462"/>
          <p:cNvGrpSpPr/>
          <p:nvPr/>
        </p:nvGrpSpPr>
        <p:grpSpPr>
          <a:xfrm>
            <a:off x="0" y="4698475"/>
            <a:ext cx="9144000" cy="445025"/>
            <a:chOff x="0" y="0"/>
            <a:chExt cx="9144000" cy="445025"/>
          </a:xfrm>
        </p:grpSpPr>
        <p:pic>
          <p:nvPicPr>
            <p:cNvPr id="463" name="Shape 463"/>
            <p:cNvPicPr preferRelativeResize="0"/>
            <p:nvPr/>
          </p:nvPicPr>
          <p:blipFill>
            <a:blip r:embed="rId3">
              <a:alphaModFix/>
            </a:blip>
            <a:stretch>
              <a:fillRect/>
            </a:stretch>
          </p:blipFill>
          <p:spPr>
            <a:xfrm>
              <a:off x="0" y="0"/>
              <a:ext cx="9144000" cy="445025"/>
            </a:xfrm>
            <a:prstGeom prst="rect">
              <a:avLst/>
            </a:prstGeom>
            <a:noFill/>
            <a:ln>
              <a:noFill/>
            </a:ln>
          </p:spPr>
        </p:pic>
        <p:pic>
          <p:nvPicPr>
            <p:cNvPr id="464" name="Shape 464"/>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465" name="Shape 465"/>
          <p:cNvSpPr txBox="1"/>
          <p:nvPr/>
        </p:nvSpPr>
        <p:spPr>
          <a:xfrm>
            <a:off x="5508623" y="503249"/>
            <a:ext cx="3570185" cy="4211929"/>
          </a:xfrm>
          <a:prstGeom prst="rect">
            <a:avLst/>
          </a:prstGeom>
          <a:noFill/>
          <a:ln>
            <a:noFill/>
          </a:ln>
        </p:spPr>
        <p:txBody>
          <a:bodyPr wrap="square" lIns="91425" tIns="91425" rIns="91425" bIns="91425" anchor="t" anchorCtr="0">
            <a:noAutofit/>
          </a:bodyPr>
          <a:lstStyle/>
          <a:p>
            <a:pPr marL="285750" marR="0" lvl="0" indent="-285750" algn="l" rtl="0">
              <a:lnSpc>
                <a:spcPct val="90000"/>
              </a:lnSpc>
              <a:spcBef>
                <a:spcPts val="500"/>
              </a:spcBef>
              <a:spcAft>
                <a:spcPts val="0"/>
              </a:spcAft>
              <a:buFont typeface="Arial" panose="020B0604020202020204" pitchFamily="34" charset="0"/>
              <a:buChar char="•"/>
            </a:pPr>
            <a:r>
              <a:rPr lang="en" b="1" dirty="0">
                <a:solidFill>
                  <a:schemeClr val="bg2"/>
                </a:solidFill>
              </a:rPr>
              <a:t>Nickel:</a:t>
            </a:r>
            <a:r>
              <a:rPr lang="en" dirty="0">
                <a:solidFill>
                  <a:schemeClr val="bg2"/>
                </a:solidFill>
              </a:rPr>
              <a:t> 17 days of positive profits out of 22 trading days. Daily profits have strong correlation with price volatility. </a:t>
            </a:r>
          </a:p>
          <a:p>
            <a:pPr marL="285750" marR="0" lvl="0" indent="-285750" algn="l" rtl="0">
              <a:lnSpc>
                <a:spcPct val="90000"/>
              </a:lnSpc>
              <a:spcBef>
                <a:spcPts val="500"/>
              </a:spcBef>
              <a:spcAft>
                <a:spcPts val="0"/>
              </a:spcAft>
              <a:buFont typeface="Arial" panose="020B0604020202020204" pitchFamily="34" charset="0"/>
              <a:buChar char="•"/>
            </a:pPr>
            <a:r>
              <a:rPr lang="en" b="1" dirty="0">
                <a:solidFill>
                  <a:schemeClr val="bg2"/>
                </a:solidFill>
              </a:rPr>
              <a:t>Rubber: </a:t>
            </a:r>
            <a:r>
              <a:rPr lang="en" dirty="0">
                <a:solidFill>
                  <a:schemeClr val="bg2"/>
                </a:solidFill>
              </a:rPr>
              <a:t>In the first 13 days, our strategy produce significant positive profits. But in the last 9 days, most of the days have negative profits.</a:t>
            </a:r>
          </a:p>
          <a:p>
            <a:pPr marL="285750" marR="0" lvl="0" indent="-285750" algn="l" rtl="0">
              <a:lnSpc>
                <a:spcPct val="90000"/>
              </a:lnSpc>
              <a:spcBef>
                <a:spcPts val="500"/>
              </a:spcBef>
              <a:spcAft>
                <a:spcPts val="0"/>
              </a:spcAft>
              <a:buFont typeface="Arial" panose="020B0604020202020204" pitchFamily="34" charset="0"/>
              <a:buChar char="•"/>
            </a:pPr>
            <a:r>
              <a:rPr lang="en" b="1" dirty="0">
                <a:solidFill>
                  <a:schemeClr val="bg2"/>
                </a:solidFill>
              </a:rPr>
              <a:t>Rebar: </a:t>
            </a:r>
            <a:r>
              <a:rPr lang="en" dirty="0">
                <a:solidFill>
                  <a:schemeClr val="bg2"/>
                </a:solidFill>
              </a:rPr>
              <a:t>the profitable days mainly concentrated in the first 16 days. The last several days don’t have profits.</a:t>
            </a:r>
          </a:p>
          <a:p>
            <a:pPr marL="285750" marR="0" lvl="0" indent="-285750" algn="l" rtl="0">
              <a:lnSpc>
                <a:spcPct val="90000"/>
              </a:lnSpc>
              <a:spcBef>
                <a:spcPts val="500"/>
              </a:spcBef>
              <a:spcAft>
                <a:spcPts val="0"/>
              </a:spcAft>
              <a:buFont typeface="Arial" panose="020B0604020202020204" pitchFamily="34" charset="0"/>
              <a:buChar char="•"/>
            </a:pPr>
            <a:r>
              <a:rPr lang="en" b="1" dirty="0">
                <a:solidFill>
                  <a:schemeClr val="bg2"/>
                </a:solidFill>
              </a:rPr>
              <a:t>Copper: </a:t>
            </a:r>
            <a:r>
              <a:rPr lang="en" dirty="0">
                <a:solidFill>
                  <a:schemeClr val="bg2"/>
                </a:solidFill>
              </a:rPr>
              <a:t>Worst profits among all five futures. Reduced trading times result in open interests, further leading to reduced losses.</a:t>
            </a:r>
          </a:p>
          <a:p>
            <a:pPr marL="285750" marR="0" lvl="0" indent="-285750" algn="l" rtl="0">
              <a:lnSpc>
                <a:spcPct val="90000"/>
              </a:lnSpc>
              <a:spcBef>
                <a:spcPts val="500"/>
              </a:spcBef>
              <a:spcAft>
                <a:spcPts val="0"/>
              </a:spcAft>
              <a:buFont typeface="Arial" panose="020B0604020202020204" pitchFamily="34" charset="0"/>
              <a:buChar char="•"/>
            </a:pPr>
            <a:r>
              <a:rPr lang="en" b="1" dirty="0">
                <a:solidFill>
                  <a:schemeClr val="bg2"/>
                </a:solidFill>
              </a:rPr>
              <a:t>Aluminum: </a:t>
            </a:r>
            <a:r>
              <a:rPr lang="en" dirty="0">
                <a:solidFill>
                  <a:schemeClr val="bg2"/>
                </a:solidFill>
              </a:rPr>
              <a:t>Relationship between price volatility and daily profits is extremely unstable. </a:t>
            </a:r>
          </a:p>
        </p:txBody>
      </p:sp>
      <p:sp>
        <p:nvSpPr>
          <p:cNvPr id="466" name="Shape 466"/>
          <p:cNvSpPr txBox="1"/>
          <p:nvPr/>
        </p:nvSpPr>
        <p:spPr>
          <a:xfrm>
            <a:off x="133300" y="503249"/>
            <a:ext cx="4555657" cy="572700"/>
          </a:xfrm>
          <a:prstGeom prst="rect">
            <a:avLst/>
          </a:prstGeom>
          <a:noFill/>
          <a:ln>
            <a:noFill/>
          </a:ln>
        </p:spPr>
        <p:txBody>
          <a:bodyPr wrap="square" lIns="91425" tIns="91425" rIns="91425" bIns="91425" anchor="t" anchorCtr="0">
            <a:noAutofit/>
          </a:bodyPr>
          <a:lstStyle/>
          <a:p>
            <a:pPr marL="285750" lvl="0" indent="-285750">
              <a:spcBef>
                <a:spcPts val="0"/>
              </a:spcBef>
              <a:buFont typeface="Arial" panose="020B0604020202020204" pitchFamily="34" charset="0"/>
              <a:buChar char="•"/>
            </a:pPr>
            <a:r>
              <a:rPr lang="en" sz="1800" dirty="0">
                <a:solidFill>
                  <a:schemeClr val="bg2"/>
                </a:solidFill>
              </a:rPr>
              <a:t>Daily profit: Ni, Ru &gt; Rb &gt; Cu, Al</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00" y="1075949"/>
            <a:ext cx="5196923" cy="3194204"/>
          </a:xfrm>
          <a:prstGeom prst="rect">
            <a:avLst/>
          </a:prstGeom>
        </p:spPr>
      </p:pic>
      <p:sp>
        <p:nvSpPr>
          <p:cNvPr id="14" name="Shape 410">
            <a:extLst>
              <a:ext uri="{FF2B5EF4-FFF2-40B4-BE49-F238E27FC236}">
                <a16:creationId xmlns:a16="http://schemas.microsoft.com/office/drawing/2014/main" id="{A38767E6-570E-4197-81DA-7711CB53EF9C}"/>
              </a:ext>
            </a:extLst>
          </p:cNvPr>
          <p:cNvSpPr txBox="1">
            <a:spLocks/>
          </p:cNvSpPr>
          <p:nvPr/>
        </p:nvSpPr>
        <p:spPr>
          <a:xfrm>
            <a:off x="149865" y="-60375"/>
            <a:ext cx="6474219"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sz="2500" dirty="0">
                <a:solidFill>
                  <a:srgbClr val="0163AB"/>
                </a:solidFill>
                <a:ea typeface="Times New Roman"/>
                <a:cs typeface="Times New Roman"/>
                <a:sym typeface="Times New Roman"/>
              </a:rPr>
              <a:t>Daily profit &amp; Daily Price Volatility</a:t>
            </a:r>
            <a:endParaRPr lang="en" dirty="0">
              <a:solidFill>
                <a:srgbClr val="0163AB"/>
              </a:solidFill>
            </a:endParaRPr>
          </a:p>
        </p:txBody>
      </p:sp>
    </p:spTree>
    <p:extLst>
      <p:ext uri="{BB962C8B-B14F-4D97-AF65-F5344CB8AC3E}">
        <p14:creationId xmlns:p14="http://schemas.microsoft.com/office/powerpoint/2010/main" val="815204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p:nvPr/>
        </p:nvSpPr>
        <p:spPr>
          <a:xfrm>
            <a:off x="410550" y="2595425"/>
            <a:ext cx="8322900" cy="15813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473" name="Shape 473"/>
          <p:cNvSpPr txBox="1"/>
          <p:nvPr/>
        </p:nvSpPr>
        <p:spPr>
          <a:xfrm>
            <a:off x="410551" y="3283140"/>
            <a:ext cx="6918440" cy="572700"/>
          </a:xfrm>
          <a:prstGeom prst="rect">
            <a:avLst/>
          </a:prstGeom>
          <a:noFill/>
          <a:ln>
            <a:noFill/>
          </a:ln>
        </p:spPr>
        <p:txBody>
          <a:bodyPr wrap="square" lIns="91425" tIns="91425" rIns="91425" bIns="91425" anchor="t" anchorCtr="0">
            <a:noAutofit/>
          </a:bodyPr>
          <a:lstStyle/>
          <a:p>
            <a:pPr marL="285750" lvl="0" indent="-285750" rtl="0">
              <a:lnSpc>
                <a:spcPct val="115000"/>
              </a:lnSpc>
              <a:spcBef>
                <a:spcPts val="0"/>
              </a:spcBef>
              <a:buClr>
                <a:schemeClr val="dk1"/>
              </a:buClr>
              <a:buSzPts val="1100"/>
              <a:buFont typeface="Arial" panose="020B0604020202020204" pitchFamily="34" charset="0"/>
              <a:buChar char="•"/>
            </a:pPr>
            <a:r>
              <a:rPr lang="en" sz="1800" dirty="0">
                <a:solidFill>
                  <a:schemeClr val="bg2"/>
                </a:solidFill>
              </a:rPr>
              <a:t>From these two tables, volatility has a positive correlation with daily profit only when the </a:t>
            </a:r>
            <a:r>
              <a:rPr lang="en-US" sz="1800" dirty="0">
                <a:solidFill>
                  <a:schemeClr val="bg2"/>
                </a:solidFill>
              </a:rPr>
              <a:t>transaction </a:t>
            </a:r>
            <a:r>
              <a:rPr lang="en" sz="1800" dirty="0">
                <a:solidFill>
                  <a:schemeClr val="bg2"/>
                </a:solidFill>
              </a:rPr>
              <a:t>times are large enough.</a:t>
            </a:r>
          </a:p>
          <a:p>
            <a:pPr marL="0" lvl="0" indent="0">
              <a:spcBef>
                <a:spcPts val="0"/>
              </a:spcBef>
              <a:buNone/>
            </a:pPr>
            <a:endParaRPr dirty="0"/>
          </a:p>
        </p:txBody>
      </p:sp>
      <p:grpSp>
        <p:nvGrpSpPr>
          <p:cNvPr id="474" name="Shape 474"/>
          <p:cNvGrpSpPr/>
          <p:nvPr/>
        </p:nvGrpSpPr>
        <p:grpSpPr>
          <a:xfrm>
            <a:off x="0" y="4698475"/>
            <a:ext cx="9144000" cy="445025"/>
            <a:chOff x="0" y="0"/>
            <a:chExt cx="9144000" cy="445025"/>
          </a:xfrm>
        </p:grpSpPr>
        <p:pic>
          <p:nvPicPr>
            <p:cNvPr id="475" name="Shape 475"/>
            <p:cNvPicPr preferRelativeResize="0"/>
            <p:nvPr/>
          </p:nvPicPr>
          <p:blipFill>
            <a:blip r:embed="rId3">
              <a:alphaModFix/>
            </a:blip>
            <a:stretch>
              <a:fillRect/>
            </a:stretch>
          </p:blipFill>
          <p:spPr>
            <a:xfrm>
              <a:off x="0" y="0"/>
              <a:ext cx="9144000" cy="445025"/>
            </a:xfrm>
            <a:prstGeom prst="rect">
              <a:avLst/>
            </a:prstGeom>
            <a:noFill/>
            <a:ln>
              <a:noFill/>
            </a:ln>
          </p:spPr>
        </p:pic>
        <p:pic>
          <p:nvPicPr>
            <p:cNvPr id="476" name="Shape 476"/>
            <p:cNvPicPr preferRelativeResize="0"/>
            <p:nvPr/>
          </p:nvPicPr>
          <p:blipFill>
            <a:blip r:embed="rId4">
              <a:alphaModFix/>
            </a:blip>
            <a:stretch>
              <a:fillRect/>
            </a:stretch>
          </p:blipFill>
          <p:spPr>
            <a:xfrm>
              <a:off x="6006401" y="36612"/>
              <a:ext cx="3046346" cy="371801"/>
            </a:xfrm>
            <a:prstGeom prst="rect">
              <a:avLst/>
            </a:prstGeom>
            <a:noFill/>
            <a:ln>
              <a:noFill/>
            </a:ln>
          </p:spPr>
        </p:pic>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551" y="797442"/>
            <a:ext cx="8058804" cy="2164813"/>
          </a:xfrm>
          <a:prstGeom prst="rect">
            <a:avLst/>
          </a:prstGeom>
        </p:spPr>
      </p:pic>
      <p:sp>
        <p:nvSpPr>
          <p:cNvPr id="12" name="Shape 410">
            <a:extLst>
              <a:ext uri="{FF2B5EF4-FFF2-40B4-BE49-F238E27FC236}">
                <a16:creationId xmlns:a16="http://schemas.microsoft.com/office/drawing/2014/main" id="{D1C94DB6-E146-48D5-A343-40EA70CCC87B}"/>
              </a:ext>
            </a:extLst>
          </p:cNvPr>
          <p:cNvSpPr txBox="1">
            <a:spLocks/>
          </p:cNvSpPr>
          <p:nvPr/>
        </p:nvSpPr>
        <p:spPr>
          <a:xfrm>
            <a:off x="149865" y="-60375"/>
            <a:ext cx="6474219"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sz="2500" dirty="0">
                <a:solidFill>
                  <a:srgbClr val="0163AB"/>
                </a:solidFill>
                <a:ea typeface="Times New Roman"/>
                <a:cs typeface="Times New Roman"/>
                <a:sym typeface="Times New Roman"/>
              </a:rPr>
              <a:t>Daily profit &amp; Daily Price Volatility</a:t>
            </a:r>
            <a:endParaRPr lang="en" dirty="0">
              <a:solidFill>
                <a:srgbClr val="0163AB"/>
              </a:solidFill>
            </a:endParaRPr>
          </a:p>
        </p:txBody>
      </p:sp>
    </p:spTree>
    <p:extLst>
      <p:ext uri="{BB962C8B-B14F-4D97-AF65-F5344CB8AC3E}">
        <p14:creationId xmlns:p14="http://schemas.microsoft.com/office/powerpoint/2010/main" val="1582017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4" name="Shape 484"/>
          <p:cNvSpPr txBox="1">
            <a:spLocks noGrp="1"/>
          </p:cNvSpPr>
          <p:nvPr>
            <p:ph type="body" idx="1"/>
          </p:nvPr>
        </p:nvSpPr>
        <p:spPr>
          <a:xfrm>
            <a:off x="212850" y="792215"/>
            <a:ext cx="8520600" cy="3416400"/>
          </a:xfrm>
          <a:prstGeom prst="rect">
            <a:avLst/>
          </a:prstGeom>
        </p:spPr>
        <p:txBody>
          <a:bodyPr wrap="square" lIns="91425" tIns="91425" rIns="91425" bIns="91425" anchor="t" anchorCtr="0">
            <a:noAutofit/>
          </a:bodyPr>
          <a:lstStyle/>
          <a:p>
            <a:pPr marL="469900" lvl="0" indent="-342900" rtl="0">
              <a:spcBef>
                <a:spcPts val="0"/>
              </a:spcBef>
              <a:spcAft>
                <a:spcPts val="0"/>
              </a:spcAft>
              <a:buSzPts val="1600"/>
              <a:buFont typeface="Arial" panose="020B0604020202020204" pitchFamily="34" charset="0"/>
              <a:buChar char="•"/>
            </a:pPr>
            <a:r>
              <a:rPr lang="en" dirty="0">
                <a:solidFill>
                  <a:schemeClr val="bg2"/>
                </a:solidFill>
              </a:rPr>
              <a:t>We verified that there exists order imbalance in China’s commodity futures market.  </a:t>
            </a:r>
          </a:p>
          <a:p>
            <a:pPr marL="457200" lvl="0" indent="-330200" rtl="0">
              <a:spcBef>
                <a:spcPts val="0"/>
              </a:spcBef>
              <a:spcAft>
                <a:spcPts val="0"/>
              </a:spcAft>
              <a:buSzPts val="1600"/>
              <a:buFont typeface="Arial" panose="020B0604020202020204" pitchFamily="34" charset="0"/>
              <a:buChar char="•"/>
            </a:pPr>
            <a:r>
              <a:rPr lang="en" dirty="0">
                <a:solidFill>
                  <a:schemeClr val="bg2"/>
                </a:solidFill>
              </a:rPr>
              <a:t>Our models can be used to predict future price change. Improved model has higher daily average revenue. Daily average profit of rebar becomes positive after switching to improved model.</a:t>
            </a:r>
          </a:p>
          <a:p>
            <a:pPr marL="457200" lvl="0" indent="-330200" rtl="0">
              <a:spcBef>
                <a:spcPts val="0"/>
              </a:spcBef>
              <a:spcAft>
                <a:spcPts val="0"/>
              </a:spcAft>
              <a:buSzPts val="1600"/>
              <a:buFont typeface="Arial" panose="020B0604020202020204" pitchFamily="34" charset="0"/>
              <a:buChar char="•"/>
            </a:pPr>
            <a:r>
              <a:rPr lang="en" dirty="0">
                <a:solidFill>
                  <a:schemeClr val="bg2"/>
                </a:solidFill>
              </a:rPr>
              <a:t>Strategy has different effects on various futures varieties. It is more efficient on Nickel and Rubber. </a:t>
            </a:r>
          </a:p>
          <a:p>
            <a:pPr marL="457200" lvl="0" indent="-330200" rtl="0">
              <a:spcBef>
                <a:spcPts val="0"/>
              </a:spcBef>
              <a:spcAft>
                <a:spcPts val="0"/>
              </a:spcAft>
              <a:buSzPts val="1600"/>
              <a:buFont typeface="Arial" panose="020B0604020202020204" pitchFamily="34" charset="0"/>
              <a:buChar char="•"/>
            </a:pPr>
            <a:r>
              <a:rPr lang="en" dirty="0">
                <a:solidFill>
                  <a:schemeClr val="bg2"/>
                </a:solidFill>
              </a:rPr>
              <a:t>Positive correlation between number of transactions and daily profit. Positive correlation between price volatility and profits. </a:t>
            </a:r>
          </a:p>
          <a:p>
            <a:pPr marL="457200" lvl="0" indent="-330200" rtl="0">
              <a:spcBef>
                <a:spcPts val="0"/>
              </a:spcBef>
              <a:spcAft>
                <a:spcPts val="0"/>
              </a:spcAft>
              <a:buSzPts val="1600"/>
              <a:buFont typeface="Arial" panose="020B0604020202020204" pitchFamily="34" charset="0"/>
              <a:buChar char="•"/>
            </a:pPr>
            <a:r>
              <a:rPr lang="en" dirty="0">
                <a:solidFill>
                  <a:schemeClr val="bg2"/>
                </a:solidFill>
              </a:rPr>
              <a:t>Our model performs better on the varieties with large price volatilities and large number of transactions.  </a:t>
            </a:r>
          </a:p>
        </p:txBody>
      </p:sp>
      <p:grpSp>
        <p:nvGrpSpPr>
          <p:cNvPr id="485" name="Shape 485"/>
          <p:cNvGrpSpPr/>
          <p:nvPr/>
        </p:nvGrpSpPr>
        <p:grpSpPr>
          <a:xfrm>
            <a:off x="0" y="4698475"/>
            <a:ext cx="9144000" cy="445025"/>
            <a:chOff x="0" y="0"/>
            <a:chExt cx="9144000" cy="445025"/>
          </a:xfrm>
        </p:grpSpPr>
        <p:pic>
          <p:nvPicPr>
            <p:cNvPr id="486" name="Shape 486"/>
            <p:cNvPicPr preferRelativeResize="0"/>
            <p:nvPr/>
          </p:nvPicPr>
          <p:blipFill>
            <a:blip r:embed="rId3">
              <a:alphaModFix/>
            </a:blip>
            <a:stretch>
              <a:fillRect/>
            </a:stretch>
          </p:blipFill>
          <p:spPr>
            <a:xfrm>
              <a:off x="0" y="0"/>
              <a:ext cx="9144000" cy="445025"/>
            </a:xfrm>
            <a:prstGeom prst="rect">
              <a:avLst/>
            </a:prstGeom>
            <a:noFill/>
            <a:ln>
              <a:noFill/>
            </a:ln>
          </p:spPr>
        </p:pic>
        <p:pic>
          <p:nvPicPr>
            <p:cNvPr id="487" name="Shape 487"/>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10" name="Shape 410">
            <a:extLst>
              <a:ext uri="{FF2B5EF4-FFF2-40B4-BE49-F238E27FC236}">
                <a16:creationId xmlns:a16="http://schemas.microsoft.com/office/drawing/2014/main" id="{A7390922-4645-403E-9569-6E4FF9CA27AE}"/>
              </a:ext>
            </a:extLst>
          </p:cNvPr>
          <p:cNvSpPr txBox="1">
            <a:spLocks/>
          </p:cNvSpPr>
          <p:nvPr/>
        </p:nvSpPr>
        <p:spPr>
          <a:xfrm>
            <a:off x="149865" y="21951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sz="2500" dirty="0">
                <a:solidFill>
                  <a:srgbClr val="0163AB"/>
                </a:solidFill>
                <a:sym typeface="Times New Roman"/>
              </a:rPr>
              <a:t>Conclusions</a:t>
            </a:r>
            <a:endParaRPr lang="en" dirty="0">
              <a:solidFill>
                <a:srgbClr val="0163AB"/>
              </a:solidFill>
            </a:endParaRPr>
          </a:p>
        </p:txBody>
      </p:sp>
    </p:spTree>
    <p:extLst>
      <p:ext uri="{BB962C8B-B14F-4D97-AF65-F5344CB8AC3E}">
        <p14:creationId xmlns:p14="http://schemas.microsoft.com/office/powerpoint/2010/main" val="539953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4" name="Shape 484"/>
          <p:cNvSpPr txBox="1">
            <a:spLocks noGrp="1"/>
          </p:cNvSpPr>
          <p:nvPr>
            <p:ph type="body" idx="1"/>
          </p:nvPr>
        </p:nvSpPr>
        <p:spPr>
          <a:xfrm>
            <a:off x="149865" y="863550"/>
            <a:ext cx="8520600" cy="3416400"/>
          </a:xfrm>
          <a:prstGeom prst="rect">
            <a:avLst/>
          </a:prstGeom>
        </p:spPr>
        <p:txBody>
          <a:bodyPr wrap="square" lIns="91425" tIns="91425" rIns="91425" bIns="91425" anchor="t" anchorCtr="0">
            <a:noAutofit/>
          </a:bodyPr>
          <a:lstStyle/>
          <a:p>
            <a:pPr marL="469900" indent="-342900">
              <a:spcAft>
                <a:spcPts val="0"/>
              </a:spcAft>
              <a:buSzPts val="1600"/>
              <a:buFont typeface="Arial" panose="020B0604020202020204" pitchFamily="34" charset="0"/>
              <a:buChar char="•"/>
            </a:pPr>
            <a:r>
              <a:rPr lang="en-US" dirty="0">
                <a:solidFill>
                  <a:schemeClr val="bg2"/>
                </a:solidFill>
              </a:rPr>
              <a:t>The</a:t>
            </a:r>
            <a:r>
              <a:rPr lang="en" dirty="0">
                <a:solidFill>
                  <a:schemeClr val="bg2"/>
                </a:solidFill>
              </a:rPr>
              <a:t> sample is not large enough. It is better to test on at least one year.</a:t>
            </a:r>
          </a:p>
          <a:p>
            <a:pPr marL="469900" indent="-342900">
              <a:spcAft>
                <a:spcPts val="0"/>
              </a:spcAft>
              <a:buSzPts val="1600"/>
              <a:buFont typeface="Arial" panose="020B0604020202020204" pitchFamily="34" charset="0"/>
              <a:buChar char="•"/>
            </a:pPr>
            <a:endParaRPr lang="en" dirty="0">
              <a:solidFill>
                <a:schemeClr val="bg2"/>
              </a:solidFill>
            </a:endParaRPr>
          </a:p>
          <a:p>
            <a:pPr marL="469900" indent="-342900">
              <a:spcAft>
                <a:spcPts val="0"/>
              </a:spcAft>
              <a:buSzPts val="1600"/>
              <a:buFont typeface="Arial" panose="020B0604020202020204" pitchFamily="34" charset="0"/>
              <a:buChar char="•"/>
            </a:pPr>
            <a:r>
              <a:rPr lang="en" dirty="0">
                <a:solidFill>
                  <a:schemeClr val="bg2"/>
                </a:solidFill>
              </a:rPr>
              <a:t>We employed OLS regression, and the R square is not large. Perhaps some nonlinear model can have better results like </a:t>
            </a:r>
            <a:r>
              <a:rPr lang="en-US" dirty="0">
                <a:solidFill>
                  <a:schemeClr val="bg2"/>
                </a:solidFill>
              </a:rPr>
              <a:t>Logistic </a:t>
            </a:r>
            <a:r>
              <a:rPr lang="en" dirty="0">
                <a:solidFill>
                  <a:schemeClr val="bg2"/>
                </a:solidFill>
              </a:rPr>
              <a:t>regression and </a:t>
            </a:r>
            <a:r>
              <a:rPr lang="en-US" dirty="0" err="1">
                <a:solidFill>
                  <a:schemeClr val="bg2"/>
                </a:solidFill>
              </a:rPr>
              <a:t>Probit</a:t>
            </a:r>
            <a:r>
              <a:rPr lang="en-US" dirty="0">
                <a:solidFill>
                  <a:schemeClr val="bg2"/>
                </a:solidFill>
              </a:rPr>
              <a:t> regression</a:t>
            </a:r>
            <a:r>
              <a:rPr lang="en" dirty="0">
                <a:solidFill>
                  <a:schemeClr val="bg2"/>
                </a:solidFill>
              </a:rPr>
              <a:t>.</a:t>
            </a:r>
          </a:p>
          <a:p>
            <a:pPr marL="469900" indent="-342900">
              <a:spcAft>
                <a:spcPts val="0"/>
              </a:spcAft>
              <a:buSzPts val="1600"/>
              <a:buFont typeface="Arial" panose="020B0604020202020204" pitchFamily="34" charset="0"/>
              <a:buChar char="•"/>
            </a:pPr>
            <a:endParaRPr lang="en-US" dirty="0">
              <a:solidFill>
                <a:schemeClr val="bg2"/>
              </a:solidFill>
            </a:endParaRPr>
          </a:p>
          <a:p>
            <a:pPr marL="469900" indent="-342900">
              <a:spcAft>
                <a:spcPts val="0"/>
              </a:spcAft>
              <a:buSzPts val="1600"/>
              <a:buFont typeface="Arial" panose="020B0604020202020204" pitchFamily="34" charset="0"/>
              <a:buChar char="•"/>
            </a:pPr>
            <a:r>
              <a:rPr lang="en" dirty="0">
                <a:solidFill>
                  <a:schemeClr val="bg2"/>
                </a:solidFill>
              </a:rPr>
              <a:t>This strategy defines maximum holding between +1 and -1 for controlling variables. To have a better results, we can cancel this limit to explore the optimal position under certain principles (</a:t>
            </a:r>
            <a:r>
              <a:rPr lang="en-US" dirty="0">
                <a:solidFill>
                  <a:schemeClr val="bg2"/>
                </a:solidFill>
              </a:rPr>
              <a:t>e.g. Kelly formula)</a:t>
            </a:r>
            <a:r>
              <a:rPr lang="en" dirty="0">
                <a:solidFill>
                  <a:schemeClr val="bg2"/>
                </a:solidFill>
              </a:rPr>
              <a:t>. </a:t>
            </a:r>
          </a:p>
        </p:txBody>
      </p:sp>
      <p:grpSp>
        <p:nvGrpSpPr>
          <p:cNvPr id="485" name="Shape 485"/>
          <p:cNvGrpSpPr/>
          <p:nvPr/>
        </p:nvGrpSpPr>
        <p:grpSpPr>
          <a:xfrm>
            <a:off x="0" y="4698475"/>
            <a:ext cx="9144000" cy="445025"/>
            <a:chOff x="0" y="0"/>
            <a:chExt cx="9144000" cy="445025"/>
          </a:xfrm>
        </p:grpSpPr>
        <p:pic>
          <p:nvPicPr>
            <p:cNvPr id="486" name="Shape 486"/>
            <p:cNvPicPr preferRelativeResize="0"/>
            <p:nvPr/>
          </p:nvPicPr>
          <p:blipFill>
            <a:blip r:embed="rId3">
              <a:alphaModFix/>
            </a:blip>
            <a:stretch>
              <a:fillRect/>
            </a:stretch>
          </p:blipFill>
          <p:spPr>
            <a:xfrm>
              <a:off x="0" y="0"/>
              <a:ext cx="9144000" cy="445025"/>
            </a:xfrm>
            <a:prstGeom prst="rect">
              <a:avLst/>
            </a:prstGeom>
            <a:noFill/>
            <a:ln>
              <a:noFill/>
            </a:ln>
          </p:spPr>
        </p:pic>
        <p:pic>
          <p:nvPicPr>
            <p:cNvPr id="487" name="Shape 487"/>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8" name="Shape 410">
            <a:extLst>
              <a:ext uri="{FF2B5EF4-FFF2-40B4-BE49-F238E27FC236}">
                <a16:creationId xmlns:a16="http://schemas.microsoft.com/office/drawing/2014/main" id="{E2A1388E-0814-4F7D-A8BF-27F35FB970F6}"/>
              </a:ext>
            </a:extLst>
          </p:cNvPr>
          <p:cNvSpPr txBox="1">
            <a:spLocks/>
          </p:cNvSpPr>
          <p:nvPr/>
        </p:nvSpPr>
        <p:spPr>
          <a:xfrm>
            <a:off x="149865" y="219515"/>
            <a:ext cx="2051075"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 sz="2500" dirty="0">
                <a:solidFill>
                  <a:srgbClr val="0163AB"/>
                </a:solidFill>
                <a:sym typeface="Times New Roman"/>
              </a:rPr>
              <a:t>Future </a:t>
            </a:r>
            <a:r>
              <a:rPr lang="en-US" sz="2500" dirty="0">
                <a:solidFill>
                  <a:srgbClr val="0163AB"/>
                </a:solidFill>
                <a:sym typeface="Times New Roman"/>
              </a:rPr>
              <a:t>Work</a:t>
            </a:r>
            <a:endParaRPr lang="en" dirty="0">
              <a:solidFill>
                <a:srgbClr val="0163AB"/>
              </a:solidFill>
            </a:endParaRPr>
          </a:p>
        </p:txBody>
      </p:sp>
    </p:spTree>
    <p:extLst>
      <p:ext uri="{BB962C8B-B14F-4D97-AF65-F5344CB8AC3E}">
        <p14:creationId xmlns:p14="http://schemas.microsoft.com/office/powerpoint/2010/main" val="658323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Shape 360"/>
          <p:cNvPicPr preferRelativeResize="0"/>
          <p:nvPr/>
        </p:nvPicPr>
        <p:blipFill>
          <a:blip r:embed="rId3">
            <a:alphaModFix/>
          </a:blip>
          <a:stretch>
            <a:fillRect/>
          </a:stretch>
        </p:blipFill>
        <p:spPr>
          <a:xfrm>
            <a:off x="0" y="0"/>
            <a:ext cx="9144000" cy="5280039"/>
          </a:xfrm>
          <a:prstGeom prst="rect">
            <a:avLst/>
          </a:prstGeom>
          <a:noFill/>
          <a:ln>
            <a:noFill/>
          </a:ln>
        </p:spPr>
      </p:pic>
      <p:sp>
        <p:nvSpPr>
          <p:cNvPr id="361" name="Shape 361"/>
          <p:cNvSpPr txBox="1">
            <a:spLocks noGrp="1"/>
          </p:cNvSpPr>
          <p:nvPr>
            <p:ph type="title"/>
          </p:nvPr>
        </p:nvSpPr>
        <p:spPr>
          <a:xfrm>
            <a:off x="3296250" y="1554475"/>
            <a:ext cx="2551500" cy="897900"/>
          </a:xfrm>
          <a:prstGeom prst="rect">
            <a:avLst/>
          </a:prstGeom>
        </p:spPr>
        <p:txBody>
          <a:bodyPr wrap="square" lIns="91425" tIns="91425" rIns="91425" bIns="91425" anchor="t" anchorCtr="0">
            <a:noAutofit/>
          </a:bodyPr>
          <a:lstStyle/>
          <a:p>
            <a:pPr marL="0" lvl="0" indent="0" algn="ctr" rtl="0">
              <a:spcBef>
                <a:spcPts val="0"/>
              </a:spcBef>
              <a:buNone/>
            </a:pPr>
            <a:r>
              <a:rPr lang="en-US" sz="3600" dirty="0">
                <a:solidFill>
                  <a:srgbClr val="FFFFFF"/>
                </a:solidFill>
              </a:rPr>
              <a:t>Thank you!</a:t>
            </a:r>
            <a:endParaRPr lang="en" sz="3600" dirty="0">
              <a:solidFill>
                <a:srgbClr val="FFFFFF"/>
              </a:solidFill>
            </a:endParaRPr>
          </a:p>
        </p:txBody>
      </p:sp>
      <p:grpSp>
        <p:nvGrpSpPr>
          <p:cNvPr id="362" name="Shape 362"/>
          <p:cNvGrpSpPr/>
          <p:nvPr/>
        </p:nvGrpSpPr>
        <p:grpSpPr>
          <a:xfrm>
            <a:off x="0" y="4835014"/>
            <a:ext cx="9144000" cy="445025"/>
            <a:chOff x="0" y="0"/>
            <a:chExt cx="9144000" cy="445025"/>
          </a:xfrm>
        </p:grpSpPr>
        <p:pic>
          <p:nvPicPr>
            <p:cNvPr id="363" name="Shape 363"/>
            <p:cNvPicPr preferRelativeResize="0"/>
            <p:nvPr/>
          </p:nvPicPr>
          <p:blipFill>
            <a:blip r:embed="rId4">
              <a:alphaModFix/>
            </a:blip>
            <a:stretch>
              <a:fillRect/>
            </a:stretch>
          </p:blipFill>
          <p:spPr>
            <a:xfrm>
              <a:off x="0" y="0"/>
              <a:ext cx="9144000" cy="445025"/>
            </a:xfrm>
            <a:prstGeom prst="rect">
              <a:avLst/>
            </a:prstGeom>
            <a:noFill/>
            <a:ln>
              <a:noFill/>
            </a:ln>
          </p:spPr>
        </p:pic>
        <p:pic>
          <p:nvPicPr>
            <p:cNvPr id="364" name="Shape 364"/>
            <p:cNvPicPr preferRelativeResize="0"/>
            <p:nvPr/>
          </p:nvPicPr>
          <p:blipFill>
            <a:blip r:embed="rId5">
              <a:alphaModFix/>
            </a:blip>
            <a:stretch>
              <a:fillRect/>
            </a:stretch>
          </p:blipFill>
          <p:spPr>
            <a:xfrm>
              <a:off x="6006401" y="36612"/>
              <a:ext cx="3046346" cy="371801"/>
            </a:xfrm>
            <a:prstGeom prst="rect">
              <a:avLst/>
            </a:prstGeom>
            <a:noFill/>
            <a:ln>
              <a:noFill/>
            </a:ln>
          </p:spPr>
        </p:pic>
      </p:grpSp>
    </p:spTree>
    <p:extLst>
      <p:ext uri="{BB962C8B-B14F-4D97-AF65-F5344CB8AC3E}">
        <p14:creationId xmlns:p14="http://schemas.microsoft.com/office/powerpoint/2010/main" val="27386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510363" y="1105450"/>
                <a:ext cx="8304028" cy="3394472"/>
              </a:xfrm>
            </p:spPr>
            <p:txBody>
              <a:bodyPr>
                <a:noAutofit/>
              </a:bodyPr>
              <a:lstStyle/>
              <a:p>
                <a:pPr marL="285750" indent="-285750">
                  <a:buFont typeface="Arial" panose="020B0604020202020204" pitchFamily="34" charset="0"/>
                  <a:buChar char="•"/>
                </a:pPr>
                <a:r>
                  <a:rPr lang="en-US" sz="1600" dirty="0">
                    <a:solidFill>
                      <a:schemeClr val="bg2"/>
                    </a:solidFill>
                  </a:rPr>
                  <a:t>We first introduce the basic linear model:</a:t>
                </a:r>
              </a:p>
              <a:p>
                <a:pPr>
                  <a:buNone/>
                </a:pPr>
                <a14:m>
                  <m:oMathPara xmlns:m="http://schemas.openxmlformats.org/officeDocument/2006/math">
                    <m:oMathParaPr>
                      <m:jc m:val="centerGroup"/>
                    </m:oMathParaPr>
                    <m:oMath xmlns:m="http://schemas.openxmlformats.org/officeDocument/2006/math">
                      <m:acc>
                        <m:accPr>
                          <m:chr m:val="̅"/>
                          <m:ctrlPr>
                            <a:rPr lang="en-US" sz="1600" i="1" smtClean="0">
                              <a:solidFill>
                                <a:schemeClr val="bg2"/>
                              </a:solidFill>
                              <a:latin typeface="Cambria Math" panose="02040503050406030204" pitchFamily="18" charset="0"/>
                            </a:rPr>
                          </m:ctrlPr>
                        </m:accPr>
                        <m:e>
                          <m:r>
                            <a:rPr lang="en-US" sz="1600" i="1" smtClean="0">
                              <a:solidFill>
                                <a:schemeClr val="bg2"/>
                              </a:solidFill>
                              <a:latin typeface="Cambria Math" panose="02040503050406030204" pitchFamily="18" charset="0"/>
                              <a:ea typeface="Cambria Math" panose="02040503050406030204" pitchFamily="18" charset="0"/>
                            </a:rPr>
                            <m:t>∆</m:t>
                          </m:r>
                          <m:sSub>
                            <m:sSubPr>
                              <m:ctrlPr>
                                <a:rPr lang="en-US" sz="160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𝑀</m:t>
                              </m:r>
                            </m:e>
                            <m:sub>
                              <m:r>
                                <a:rPr lang="en-US" sz="1600" b="0" i="1" smtClean="0">
                                  <a:solidFill>
                                    <a:schemeClr val="bg2"/>
                                  </a:solidFill>
                                  <a:latin typeface="Cambria Math" panose="02040503050406030204" pitchFamily="18" charset="0"/>
                                  <a:ea typeface="Cambria Math" panose="02040503050406030204" pitchFamily="18" charset="0"/>
                                </a:rPr>
                                <m:t>𝑡</m:t>
                              </m:r>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𝑘</m:t>
                              </m:r>
                            </m:sub>
                          </m:sSub>
                        </m:e>
                      </m:acc>
                      <m:r>
                        <a:rPr lang="en-US" sz="1600" b="0" i="1" smtClean="0">
                          <a:solidFill>
                            <a:schemeClr val="bg2"/>
                          </a:solidFill>
                          <a:latin typeface="Cambria Math" panose="02040503050406030204" pitchFamily="18" charset="0"/>
                        </a:rPr>
                        <m:t>=</m:t>
                      </m:r>
                      <m:sSub>
                        <m:sSubPr>
                          <m:ctrlPr>
                            <a:rPr lang="en-US" sz="1600" b="0" i="1" smtClean="0">
                              <a:solidFill>
                                <a:schemeClr val="bg2"/>
                              </a:solidFill>
                              <a:latin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𝛽</m:t>
                          </m:r>
                        </m:e>
                        <m:sub>
                          <m:r>
                            <a:rPr lang="en-US" sz="1600" b="0" i="1" smtClean="0">
                              <a:solidFill>
                                <a:schemeClr val="bg2"/>
                              </a:solidFill>
                              <a:latin typeface="Cambria Math" panose="02040503050406030204" pitchFamily="18" charset="0"/>
                            </a:rPr>
                            <m:t>𝑐</m:t>
                          </m:r>
                        </m:sub>
                      </m:sSub>
                      <m:r>
                        <a:rPr lang="en-US" sz="1600" b="0" i="1" smtClean="0">
                          <a:solidFill>
                            <a:schemeClr val="bg2"/>
                          </a:solidFill>
                          <a:latin typeface="Cambria Math" panose="02040503050406030204" pitchFamily="18" charset="0"/>
                        </a:rPr>
                        <m:t>+</m:t>
                      </m:r>
                      <m:nary>
                        <m:naryPr>
                          <m:chr m:val="∑"/>
                          <m:ctrlPr>
                            <a:rPr lang="en-US" sz="1600" b="0" i="1" smtClean="0">
                              <a:solidFill>
                                <a:schemeClr val="bg2"/>
                              </a:solidFill>
                              <a:latin typeface="Cambria Math" panose="02040503050406030204" pitchFamily="18" charset="0"/>
                            </a:rPr>
                          </m:ctrlPr>
                        </m:naryPr>
                        <m:sub>
                          <m:r>
                            <m:rPr>
                              <m:brk m:alnAt="23"/>
                            </m:rPr>
                            <a:rPr lang="en-US" sz="1600" b="0" i="1" smtClean="0">
                              <a:solidFill>
                                <a:schemeClr val="bg2"/>
                              </a:solidFill>
                              <a:latin typeface="Cambria Math" panose="02040503050406030204" pitchFamily="18" charset="0"/>
                            </a:rPr>
                            <m:t>𝑗</m:t>
                          </m:r>
                          <m:r>
                            <a:rPr lang="en-US" sz="1600" b="0" i="1" smtClean="0">
                              <a:solidFill>
                                <a:schemeClr val="bg2"/>
                              </a:solidFill>
                              <a:latin typeface="Cambria Math" panose="02040503050406030204" pitchFamily="18" charset="0"/>
                            </a:rPr>
                            <m:t>=0</m:t>
                          </m:r>
                        </m:sub>
                        <m:sup>
                          <m:r>
                            <a:rPr lang="en-US" sz="1600" b="0" i="1" smtClean="0">
                              <a:solidFill>
                                <a:schemeClr val="bg2"/>
                              </a:solidFill>
                              <a:latin typeface="Cambria Math" panose="02040503050406030204" pitchFamily="18" charset="0"/>
                            </a:rPr>
                            <m:t>𝐿</m:t>
                          </m:r>
                        </m:sup>
                        <m:e>
                          <m:sSub>
                            <m:sSubPr>
                              <m:ctrlPr>
                                <a:rPr lang="en-US" sz="1600" b="0" i="1" smtClean="0">
                                  <a:solidFill>
                                    <a:schemeClr val="bg2"/>
                                  </a:solidFill>
                                  <a:latin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𝛽</m:t>
                              </m:r>
                            </m:e>
                            <m:sub>
                              <m:r>
                                <a:rPr lang="en-US" sz="1600" b="0" i="1" smtClean="0">
                                  <a:solidFill>
                                    <a:schemeClr val="bg2"/>
                                  </a:solidFill>
                                  <a:latin typeface="Cambria Math" panose="02040503050406030204" pitchFamily="18" charset="0"/>
                                </a:rPr>
                                <m:t>𝑗</m:t>
                              </m:r>
                            </m:sub>
                          </m:sSub>
                          <m:sSub>
                            <m:sSubPr>
                              <m:ctrlPr>
                                <a:rPr lang="en-US" sz="1600" b="0" i="1" smtClean="0">
                                  <a:solidFill>
                                    <a:schemeClr val="bg2"/>
                                  </a:solidFill>
                                  <a:latin typeface="Cambria Math" panose="02040503050406030204" pitchFamily="18" charset="0"/>
                                </a:rPr>
                              </m:ctrlPr>
                            </m:sSubPr>
                            <m:e>
                              <m:r>
                                <a:rPr lang="en-US" sz="1600" b="0" i="1" smtClean="0">
                                  <a:solidFill>
                                    <a:schemeClr val="bg2"/>
                                  </a:solidFill>
                                  <a:latin typeface="Cambria Math" panose="02040503050406030204" pitchFamily="18" charset="0"/>
                                </a:rPr>
                                <m:t>𝑉𝑂𝐼</m:t>
                              </m:r>
                            </m:e>
                            <m:sub>
                              <m:r>
                                <a:rPr lang="en-US" sz="1600" b="0" i="1" smtClean="0">
                                  <a:solidFill>
                                    <a:schemeClr val="bg2"/>
                                  </a:solidFill>
                                  <a:latin typeface="Cambria Math" panose="02040503050406030204" pitchFamily="18" charset="0"/>
                                </a:rPr>
                                <m:t>𝑡</m:t>
                              </m:r>
                              <m:r>
                                <a:rPr lang="en-US" sz="1600" b="0" i="1" smtClean="0">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𝑗</m:t>
                              </m:r>
                            </m:sub>
                          </m:sSub>
                        </m:e>
                      </m:nary>
                      <m:r>
                        <a:rPr lang="en-US" sz="1600" b="0" i="1" smtClean="0">
                          <a:solidFill>
                            <a:schemeClr val="bg2"/>
                          </a:solidFill>
                          <a:latin typeface="Cambria Math" panose="02040503050406030204" pitchFamily="18" charset="0"/>
                        </a:rPr>
                        <m:t>+</m:t>
                      </m:r>
                      <m:sSub>
                        <m:sSubPr>
                          <m:ctrlPr>
                            <a:rPr lang="en-US" sz="1600" b="0" i="1" smtClean="0">
                              <a:solidFill>
                                <a:schemeClr val="bg2"/>
                              </a:solidFill>
                              <a:latin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𝜀</m:t>
                          </m:r>
                        </m:e>
                        <m:sub>
                          <m:r>
                            <a:rPr lang="en-US" sz="1600" b="0" i="1" smtClean="0">
                              <a:solidFill>
                                <a:schemeClr val="bg2"/>
                              </a:solidFill>
                              <a:latin typeface="Cambria Math" panose="02040503050406030204" pitchFamily="18" charset="0"/>
                            </a:rPr>
                            <m:t>𝑡</m:t>
                          </m:r>
                        </m:sub>
                      </m:sSub>
                    </m:oMath>
                  </m:oMathPara>
                </a14:m>
                <a:endParaRPr lang="en-US" sz="1600" dirty="0">
                  <a:solidFill>
                    <a:schemeClr val="bg2"/>
                  </a:solidFill>
                </a:endParaRPr>
              </a:p>
              <a:p>
                <a:pPr marL="285750" indent="-285750">
                  <a:buFont typeface="Arial" panose="020B0604020202020204" pitchFamily="34" charset="0"/>
                  <a:buChar char="•"/>
                </a:pPr>
                <a:r>
                  <a:rPr lang="en-US" sz="1600" dirty="0">
                    <a:solidFill>
                      <a:schemeClr val="bg2"/>
                    </a:solidFill>
                  </a:rPr>
                  <a:t>Here we have:</a:t>
                </a:r>
              </a:p>
              <a:p>
                <a:pPr>
                  <a:buNone/>
                </a:pPr>
                <a:r>
                  <a:rPr lang="en-US" sz="1600" dirty="0">
                    <a:solidFill>
                      <a:schemeClr val="bg2"/>
                    </a:solidFill>
                  </a:rPr>
                  <a:t>		 </a:t>
                </a:r>
                <a14:m>
                  <m:oMath xmlns:m="http://schemas.openxmlformats.org/officeDocument/2006/math">
                    <m:acc>
                      <m:accPr>
                        <m:chr m:val="̅"/>
                        <m:ctrlPr>
                          <a:rPr lang="en-US" sz="1600" i="1">
                            <a:solidFill>
                              <a:schemeClr val="bg2"/>
                            </a:solidFill>
                            <a:latin typeface="Cambria Math" panose="02040503050406030204" pitchFamily="18" charset="0"/>
                          </a:rPr>
                        </m:ctrlPr>
                      </m:accPr>
                      <m:e>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𝑘</m:t>
                            </m:r>
                          </m:sub>
                        </m:sSub>
                      </m:e>
                    </m:acc>
                    <m:r>
                      <a:rPr lang="en-US" sz="1600" i="1">
                        <a:solidFill>
                          <a:schemeClr val="bg2"/>
                        </a:solidFill>
                        <a:latin typeface="Cambria Math" panose="02040503050406030204" pitchFamily="18" charset="0"/>
                        <a:ea typeface="Cambria Math" panose="02040503050406030204" pitchFamily="18" charset="0"/>
                      </a:rPr>
                      <m:t>=</m:t>
                    </m:r>
                    <m:f>
                      <m:fPr>
                        <m:ctrlPr>
                          <a:rPr lang="en-US" sz="1600" i="1">
                            <a:solidFill>
                              <a:schemeClr val="bg2"/>
                            </a:solidFill>
                            <a:latin typeface="Cambria Math" panose="02040503050406030204" pitchFamily="18" charset="0"/>
                            <a:ea typeface="Cambria Math" panose="02040503050406030204" pitchFamily="18" charset="0"/>
                          </a:rPr>
                        </m:ctrlPr>
                      </m:fPr>
                      <m:num>
                        <m:r>
                          <a:rPr lang="en-US" sz="1600" i="1">
                            <a:solidFill>
                              <a:schemeClr val="bg2"/>
                            </a:solidFill>
                            <a:latin typeface="Cambria Math" panose="02040503050406030204" pitchFamily="18" charset="0"/>
                            <a:ea typeface="Cambria Math" panose="02040503050406030204" pitchFamily="18" charset="0"/>
                          </a:rPr>
                          <m:t>1</m:t>
                        </m:r>
                      </m:num>
                      <m:den>
                        <m:r>
                          <a:rPr lang="en-US" sz="1600" i="1">
                            <a:solidFill>
                              <a:schemeClr val="bg2"/>
                            </a:solidFill>
                            <a:latin typeface="Cambria Math" panose="02040503050406030204" pitchFamily="18" charset="0"/>
                            <a:ea typeface="Cambria Math" panose="02040503050406030204" pitchFamily="18" charset="0"/>
                          </a:rPr>
                          <m:t>𝑘</m:t>
                        </m:r>
                      </m:den>
                    </m:f>
                    <m:nary>
                      <m:naryPr>
                        <m:chr m:val="∑"/>
                        <m:ctrlPr>
                          <a:rPr lang="en-US" sz="1600" i="1">
                            <a:solidFill>
                              <a:schemeClr val="bg2"/>
                            </a:solidFill>
                            <a:latin typeface="Cambria Math" panose="02040503050406030204" pitchFamily="18" charset="0"/>
                            <a:ea typeface="Cambria Math" panose="02040503050406030204" pitchFamily="18" charset="0"/>
                          </a:rPr>
                        </m:ctrlPr>
                      </m:naryPr>
                      <m:sub>
                        <m:r>
                          <m:rPr>
                            <m:brk m:alnAt="23"/>
                          </m:rPr>
                          <a:rPr lang="en-US" sz="1600" i="1">
                            <a:solidFill>
                              <a:schemeClr val="bg2"/>
                            </a:solidFill>
                            <a:latin typeface="Cambria Math" panose="02040503050406030204" pitchFamily="18" charset="0"/>
                            <a:ea typeface="Cambria Math" panose="02040503050406030204" pitchFamily="18" charset="0"/>
                          </a:rPr>
                          <m:t>𝑗</m:t>
                        </m:r>
                        <m:r>
                          <a:rPr lang="en-US" sz="1600" i="1">
                            <a:solidFill>
                              <a:schemeClr val="bg2"/>
                            </a:solidFill>
                            <a:latin typeface="Cambria Math" panose="02040503050406030204" pitchFamily="18" charset="0"/>
                            <a:ea typeface="Cambria Math" panose="02040503050406030204" pitchFamily="18" charset="0"/>
                          </a:rPr>
                          <m:t>=1</m:t>
                        </m:r>
                      </m:sub>
                      <m:sup>
                        <m:r>
                          <a:rPr lang="en-US" sz="1600" i="1">
                            <a:solidFill>
                              <a:schemeClr val="bg2"/>
                            </a:solidFill>
                            <a:latin typeface="Cambria Math" panose="02040503050406030204" pitchFamily="18" charset="0"/>
                            <a:ea typeface="Cambria Math" panose="02040503050406030204" pitchFamily="18" charset="0"/>
                          </a:rPr>
                          <m:t>𝑘</m:t>
                        </m:r>
                      </m:sup>
                      <m:e>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𝑗</m:t>
                            </m:r>
                          </m:sub>
                        </m:sSub>
                      </m:e>
                    </m:nary>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𝑀</m:t>
                        </m:r>
                      </m:e>
                      <m:sub>
                        <m:r>
                          <a:rPr lang="en-US" sz="1600" i="1">
                            <a:solidFill>
                              <a:schemeClr val="bg2"/>
                            </a:solidFill>
                            <a:latin typeface="Cambria Math" panose="02040503050406030204" pitchFamily="18" charset="0"/>
                            <a:ea typeface="Cambria Math" panose="02040503050406030204" pitchFamily="18" charset="0"/>
                          </a:rPr>
                          <m:t>𝑡</m:t>
                        </m:r>
                      </m:sub>
                    </m:sSub>
                    <m:r>
                      <a:rPr lang="en-US" sz="1600">
                        <a:solidFill>
                          <a:schemeClr val="bg2"/>
                        </a:solidFill>
                        <a:latin typeface="Cambria Math" panose="02040503050406030204" pitchFamily="18" charset="0"/>
                        <a:ea typeface="Cambria Math" panose="02040503050406030204" pitchFamily="18" charset="0"/>
                      </a:rPr>
                      <m:t> </m:t>
                    </m:r>
                    <m:r>
                      <a:rPr lang="en-US" sz="1600" b="0" i="0" smtClean="0">
                        <a:solidFill>
                          <a:schemeClr val="bg2"/>
                        </a:solidFill>
                        <a:latin typeface="Cambria Math" panose="02040503050406030204" pitchFamily="18" charset="0"/>
                        <a:ea typeface="Cambria Math" panose="02040503050406030204" pitchFamily="18" charset="0"/>
                      </a:rPr>
                      <m:t>  </m:t>
                    </m:r>
                    <m:r>
                      <a:rPr lang="en-US" sz="1600">
                        <a:solidFill>
                          <a:schemeClr val="bg2"/>
                        </a:solidFill>
                        <a:latin typeface="Cambria Math" panose="02040503050406030204" pitchFamily="18" charset="0"/>
                        <a:ea typeface="Cambria Math" panose="02040503050406030204" pitchFamily="18" charset="0"/>
                      </a:rPr>
                      <m:t>(</m:t>
                    </m:r>
                    <m:r>
                      <m:rPr>
                        <m:sty m:val="p"/>
                      </m:rPr>
                      <a:rPr lang="en-US" sz="1600">
                        <a:solidFill>
                          <a:schemeClr val="bg2"/>
                        </a:solidFill>
                        <a:latin typeface="Cambria Math" panose="02040503050406030204" pitchFamily="18" charset="0"/>
                        <a:ea typeface="Cambria Math" panose="02040503050406030204" pitchFamily="18" charset="0"/>
                      </a:rPr>
                      <m:t>k</m:t>
                    </m:r>
                    <m:r>
                      <a:rPr lang="en-US" sz="1600" b="0" i="0" smtClean="0">
                        <a:solidFill>
                          <a:schemeClr val="bg2"/>
                        </a:solidFill>
                        <a:latin typeface="Cambria Math" panose="02040503050406030204" pitchFamily="18" charset="0"/>
                        <a:ea typeface="Cambria Math" panose="02040503050406030204" pitchFamily="18" charset="0"/>
                      </a:rPr>
                      <m:t> </m:t>
                    </m:r>
                    <m:r>
                      <m:rPr>
                        <m:sty m:val="p"/>
                      </m:rPr>
                      <a:rPr lang="en-US" sz="1600" b="0" i="0" smtClean="0">
                        <a:solidFill>
                          <a:schemeClr val="bg2"/>
                        </a:solidFill>
                        <a:latin typeface="Cambria Math" panose="02040503050406030204" pitchFamily="18" charset="0"/>
                        <a:ea typeface="Cambria Math" panose="02040503050406030204" pitchFamily="18" charset="0"/>
                      </a:rPr>
                      <m:t>periods</m:t>
                    </m:r>
                    <m:r>
                      <a:rPr lang="en-US" sz="1600">
                        <a:solidFill>
                          <a:schemeClr val="bg2"/>
                        </a:solidFill>
                        <a:latin typeface="Cambria Math" panose="02040503050406030204" pitchFamily="18" charset="0"/>
                        <a:ea typeface="Cambria Math" panose="02040503050406030204" pitchFamily="18" charset="0"/>
                      </a:rPr>
                      <m:t> </m:t>
                    </m:r>
                    <m:r>
                      <m:rPr>
                        <m:sty m:val="p"/>
                      </m:rPr>
                      <a:rPr lang="en-US" sz="1600">
                        <a:solidFill>
                          <a:schemeClr val="bg2"/>
                        </a:solidFill>
                        <a:latin typeface="Cambria Math" panose="02040503050406030204" pitchFamily="18" charset="0"/>
                        <a:ea typeface="Cambria Math" panose="02040503050406030204" pitchFamily="18" charset="0"/>
                      </a:rPr>
                      <m:t>average</m:t>
                    </m:r>
                    <m:r>
                      <a:rPr lang="en-US" sz="1600">
                        <a:solidFill>
                          <a:schemeClr val="bg2"/>
                        </a:solidFill>
                        <a:latin typeface="Cambria Math" panose="02040503050406030204" pitchFamily="18" charset="0"/>
                        <a:ea typeface="Cambria Math" panose="02040503050406030204" pitchFamily="18" charset="0"/>
                      </a:rPr>
                      <m:t> </m:t>
                    </m:r>
                    <m:r>
                      <m:rPr>
                        <m:sty m:val="p"/>
                      </m:rPr>
                      <a:rPr lang="en-US" sz="1600">
                        <a:solidFill>
                          <a:schemeClr val="bg2"/>
                        </a:solidFill>
                        <a:latin typeface="Cambria Math" panose="02040503050406030204" pitchFamily="18" charset="0"/>
                        <a:ea typeface="Cambria Math" panose="02040503050406030204" pitchFamily="18" charset="0"/>
                      </a:rPr>
                      <m:t>move</m:t>
                    </m:r>
                    <m:r>
                      <a:rPr lang="en-US" sz="1600">
                        <a:solidFill>
                          <a:schemeClr val="bg2"/>
                        </a:solidFill>
                        <a:latin typeface="Cambria Math" panose="02040503050406030204" pitchFamily="18" charset="0"/>
                        <a:ea typeface="Cambria Math" panose="02040503050406030204" pitchFamily="18" charset="0"/>
                      </a:rPr>
                      <m:t> </m:t>
                    </m:r>
                    <m:r>
                      <m:rPr>
                        <m:sty m:val="p"/>
                      </m:rPr>
                      <a:rPr lang="en-US" sz="1600">
                        <a:solidFill>
                          <a:schemeClr val="bg2"/>
                        </a:solidFill>
                        <a:latin typeface="Cambria Math" panose="02040503050406030204" pitchFamily="18" charset="0"/>
                        <a:ea typeface="Cambria Math" panose="02040503050406030204" pitchFamily="18" charset="0"/>
                      </a:rPr>
                      <m:t>of</m:t>
                    </m:r>
                    <m:r>
                      <a:rPr lang="en-US" sz="1600">
                        <a:solidFill>
                          <a:schemeClr val="bg2"/>
                        </a:solidFill>
                        <a:latin typeface="Cambria Math" panose="02040503050406030204" pitchFamily="18" charset="0"/>
                        <a:ea typeface="Cambria Math" panose="02040503050406030204" pitchFamily="18" charset="0"/>
                      </a:rPr>
                      <m:t> </m:t>
                    </m:r>
                    <m:r>
                      <m:rPr>
                        <m:sty m:val="p"/>
                      </m:rPr>
                      <a:rPr lang="en-US" sz="1600">
                        <a:solidFill>
                          <a:schemeClr val="bg2"/>
                        </a:solidFill>
                        <a:latin typeface="Cambria Math" panose="02040503050406030204" pitchFamily="18" charset="0"/>
                        <a:ea typeface="Cambria Math" panose="02040503050406030204" pitchFamily="18" charset="0"/>
                      </a:rPr>
                      <m:t>mid</m:t>
                    </m:r>
                    <m:r>
                      <a:rPr lang="en-US" sz="1600">
                        <a:solidFill>
                          <a:schemeClr val="bg2"/>
                        </a:solidFill>
                        <a:latin typeface="Cambria Math" panose="02040503050406030204" pitchFamily="18" charset="0"/>
                        <a:ea typeface="Cambria Math" panose="02040503050406030204" pitchFamily="18" charset="0"/>
                      </a:rPr>
                      <m:t> </m:t>
                    </m:r>
                    <m:r>
                      <m:rPr>
                        <m:sty m:val="p"/>
                      </m:rPr>
                      <a:rPr lang="en-US" sz="1600">
                        <a:solidFill>
                          <a:schemeClr val="bg2"/>
                        </a:solidFill>
                        <a:latin typeface="Cambria Math" panose="02040503050406030204" pitchFamily="18" charset="0"/>
                        <a:ea typeface="Cambria Math" panose="02040503050406030204" pitchFamily="18" charset="0"/>
                      </a:rPr>
                      <m:t>price</m:t>
                    </m:r>
                    <m:r>
                      <a:rPr lang="en-US" sz="1600">
                        <a:solidFill>
                          <a:schemeClr val="bg2"/>
                        </a:solidFill>
                        <a:latin typeface="Cambria Math" panose="02040503050406030204" pitchFamily="18" charset="0"/>
                        <a:ea typeface="Cambria Math" panose="02040503050406030204" pitchFamily="18" charset="0"/>
                      </a:rPr>
                      <m:t>)</m:t>
                    </m:r>
                  </m:oMath>
                </a14:m>
                <a:r>
                  <a:rPr lang="en-US" sz="1600" i="1" dirty="0">
                    <a:solidFill>
                      <a:schemeClr val="bg2"/>
                    </a:solidFill>
                    <a:latin typeface="Cambria Math" panose="02040503050406030204" pitchFamily="18" charset="0"/>
                  </a:rPr>
                  <a:t> </a:t>
                </a:r>
              </a:p>
              <a:p>
                <a:pPr>
                  <a:buNone/>
                </a:pPr>
                <a14:m>
                  <m:oMathPara xmlns:m="http://schemas.openxmlformats.org/officeDocument/2006/math">
                    <m:oMathParaPr>
                      <m:jc m:val="centerGroup"/>
                    </m:oMathParaPr>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𝑗</m:t>
                          </m:r>
                        </m:sub>
                      </m:sSub>
                      <m:r>
                        <a:rPr lang="en-US" sz="1600">
                          <a:solidFill>
                            <a:schemeClr val="bg2"/>
                          </a:solidFill>
                          <a:latin typeface="Cambria Math" panose="02040503050406030204" pitchFamily="18" charset="0"/>
                        </a:rPr>
                        <m:t>:</m:t>
                      </m:r>
                      <m:r>
                        <m:rPr>
                          <m:sty m:val="p"/>
                        </m:rPr>
                        <a:rPr lang="en-US" sz="1600">
                          <a:solidFill>
                            <a:schemeClr val="bg2"/>
                          </a:solidFill>
                          <a:latin typeface="Cambria Math" panose="02040503050406030204" pitchFamily="18" charset="0"/>
                        </a:rPr>
                        <m:t>The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jth</m:t>
                      </m:r>
                      <m:r>
                        <a:rPr lang="en-US" sz="1600" b="0" i="0" smtClean="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lag</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of</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the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Volume</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Order</m:t>
                      </m:r>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Imbalance</m:t>
                      </m:r>
                    </m:oMath>
                  </m:oMathPara>
                </a14:m>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510363" y="1105450"/>
                <a:ext cx="8304028" cy="3394472"/>
              </a:xfrm>
              <a:blipFill>
                <a:blip r:embed="rId2"/>
                <a:stretch>
                  <a:fillRect l="-514"/>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B54146F6-F31F-4E14-B8DB-C4F502AE08FF}"/>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Basic Linear Model</a:t>
            </a:r>
          </a:p>
        </p:txBody>
      </p:sp>
    </p:spTree>
    <p:extLst>
      <p:ext uri="{BB962C8B-B14F-4D97-AF65-F5344CB8AC3E}">
        <p14:creationId xmlns:p14="http://schemas.microsoft.com/office/powerpoint/2010/main" val="522710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401050" y="749416"/>
                <a:ext cx="8410890" cy="3394472"/>
              </a:xfrm>
            </p:spPr>
            <p:txBody>
              <a:bodyPr/>
              <a:lstStyle/>
              <a:p>
                <a:pPr marL="285750" indent="-285750">
                  <a:buFont typeface="Arial" charset="0"/>
                  <a:buChar char="•"/>
                </a:pPr>
                <a:endParaRPr lang="en-US" sz="1600" dirty="0"/>
              </a:p>
              <a:p>
                <a:pPr marL="285750" indent="-285750">
                  <a:buFont typeface="Arial" charset="0"/>
                  <a:buChar char="•"/>
                </a:pPr>
                <a:r>
                  <a:rPr lang="en-US" sz="1600" dirty="0">
                    <a:solidFill>
                      <a:schemeClr val="bg2"/>
                    </a:solidFill>
                  </a:rPr>
                  <a:t>The indicator we introduced here in basic linear model is called Volume Order Imbalance (VOI).</a:t>
                </a:r>
              </a:p>
              <a:p>
                <a:pPr>
                  <a:buNone/>
                </a:pPr>
                <a14:m>
                  <m:oMathPara xmlns:m="http://schemas.openxmlformats.org/officeDocument/2006/math">
                    <m:oMathParaPr>
                      <m:jc m:val="centerGroup"/>
                    </m:oMathParaPr>
                    <m:oMath xmlns:m="http://schemas.openxmlformats.org/officeDocument/2006/math">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𝑉𝑂𝐼</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r>
                        <a:rPr lang="en-US" sz="1600" i="1" smtClean="0">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oMath>
                  </m:oMathPara>
                </a14:m>
                <a:endParaRPr lang="en-US" sz="1600" i="1" dirty="0">
                  <a:solidFill>
                    <a:schemeClr val="bg2"/>
                  </a:solidFill>
                </a:endParaRPr>
              </a:p>
              <a:p>
                <a:pPr marL="285750" indent="-285750">
                  <a:buFont typeface="Arial" charset="0"/>
                  <a:buChar char="•"/>
                </a:pPr>
                <a:r>
                  <a:rPr lang="en-US" sz="1600" dirty="0">
                    <a:solidFill>
                      <a:schemeClr val="bg2"/>
                    </a:solidFill>
                  </a:rPr>
                  <a:t>For </a:t>
                </a:r>
                <a14:m>
                  <m:oMath xmlns:m="http://schemas.openxmlformats.org/officeDocument/2006/math">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𝐵</m:t>
                        </m:r>
                      </m:sub>
                      <m:sup>
                        <m:r>
                          <a:rPr lang="en-US" sz="1600" i="1">
                            <a:solidFill>
                              <a:schemeClr val="bg2"/>
                            </a:solidFill>
                            <a:latin typeface="Cambria Math" panose="02040503050406030204" pitchFamily="18" charset="0"/>
                          </a:rPr>
                          <m:t>𝑡</m:t>
                        </m:r>
                      </m:sup>
                    </m:sSubSup>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𝑎𝑛𝑑</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𝐴</m:t>
                        </m:r>
                      </m:sub>
                      <m:sup>
                        <m:r>
                          <a:rPr lang="en-US" sz="1600" i="1">
                            <a:solidFill>
                              <a:schemeClr val="bg2"/>
                            </a:solidFill>
                            <a:latin typeface="Cambria Math" panose="02040503050406030204" pitchFamily="18" charset="0"/>
                          </a:rPr>
                          <m:t>𝑡</m:t>
                        </m:r>
                      </m:sup>
                    </m:sSubSup>
                  </m:oMath>
                </a14:m>
                <a:r>
                  <a:rPr lang="en-US" sz="1600" dirty="0">
                    <a:solidFill>
                      <a:schemeClr val="bg2"/>
                    </a:solidFill>
                  </a:rPr>
                  <a:t>, we set them as the function of</a:t>
                </a:r>
              </a:p>
              <a:p>
                <a:pPr>
                  <a:buNone/>
                </a:pPr>
                <a:r>
                  <a:rPr lang="zh-CN" altLang="en-US" sz="1600" dirty="0">
                    <a:solidFill>
                      <a:schemeClr val="bg2"/>
                    </a:solidFill>
                  </a:rPr>
                  <a:t>    </a:t>
                </a:r>
                <a:r>
                  <a:rPr lang="en-US" sz="1600" dirty="0">
                    <a:solidFill>
                      <a:schemeClr val="bg2"/>
                    </a:solidFill>
                  </a:rPr>
                  <a:t> 			</a:t>
                </a:r>
                <a14:m>
                  <m:oMath xmlns:m="http://schemas.openxmlformats.org/officeDocument/2006/math">
                    <m:d>
                      <m:dPr>
                        <m:ctrlPr>
                          <a:rPr lang="en-US" sz="1600" i="1">
                            <a:solidFill>
                              <a:schemeClr val="bg2"/>
                            </a:solidFill>
                            <a:latin typeface="Cambria Math" panose="02040503050406030204" pitchFamily="18" charset="0"/>
                          </a:rPr>
                        </m:ctrlPr>
                      </m:dPr>
                      <m:e>
                        <m:r>
                          <a:rPr lang="en-US" sz="1600" i="1">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zh-CN" altLang="en-US" sz="1600">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𝐵</m:t>
                            </m:r>
                          </m:sup>
                        </m:sSubSup>
                      </m:e>
                    </m:d>
                    <m:r>
                      <a:rPr lang="en-US" sz="1600">
                        <a:solidFill>
                          <a:schemeClr val="bg2"/>
                        </a:solidFill>
                        <a:latin typeface="Cambria Math" panose="02040503050406030204" pitchFamily="18" charset="0"/>
                      </a:rPr>
                      <m:t> </m:t>
                    </m:r>
                    <m:r>
                      <m:rPr>
                        <m:sty m:val="p"/>
                      </m:rPr>
                      <a:rPr lang="en-US" sz="1600">
                        <a:solidFill>
                          <a:schemeClr val="bg2"/>
                        </a:solidFill>
                        <a:latin typeface="Cambria Math" panose="02040503050406030204" pitchFamily="18" charset="0"/>
                      </a:rPr>
                      <m:t>and</m:t>
                    </m:r>
                    <m:r>
                      <a:rPr lang="en-US" sz="1600">
                        <a:solidFill>
                          <a:schemeClr val="bg2"/>
                        </a:solidFill>
                        <a:latin typeface="Cambria Math" panose="02040503050406030204" pitchFamily="18" charset="0"/>
                      </a:rPr>
                      <m:t> </m:t>
                    </m:r>
                    <m:d>
                      <m:dPr>
                        <m:ctrlPr>
                          <a:rPr lang="en-US" sz="1600" i="1">
                            <a:solidFill>
                              <a:schemeClr val="bg2"/>
                            </a:solidFill>
                            <a:latin typeface="Cambria Math" panose="02040503050406030204" pitchFamily="18" charset="0"/>
                          </a:rPr>
                        </m:ctrlPr>
                      </m:dPr>
                      <m:e>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zh-CN" altLang="en-US" sz="1600">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𝐴</m:t>
                            </m:r>
                          </m:sup>
                        </m:sSubSup>
                      </m:e>
                    </m:d>
                  </m:oMath>
                </a14:m>
                <a:r>
                  <a:rPr lang="en-US" sz="1600" dirty="0">
                    <a:solidFill>
                      <a:schemeClr val="bg2"/>
                    </a:solidFill>
                  </a:rPr>
                  <a:t> </a:t>
                </a: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401050" y="749416"/>
                <a:ext cx="8410890" cy="3394472"/>
              </a:xfrm>
              <a:blipFill>
                <a:blip r:embed="rId2"/>
                <a:stretch>
                  <a:fillRect l="-507"/>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5863B798-903F-45B8-A694-5A0C9FE687A7}"/>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Volume Order Imbalance (VOI)</a:t>
            </a:r>
          </a:p>
        </p:txBody>
      </p:sp>
    </p:spTree>
    <p:extLst>
      <p:ext uri="{BB962C8B-B14F-4D97-AF65-F5344CB8AC3E}">
        <p14:creationId xmlns:p14="http://schemas.microsoft.com/office/powerpoint/2010/main" val="198508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401050" y="749415"/>
                <a:ext cx="8410890" cy="3912447"/>
              </a:xfrm>
            </p:spPr>
            <p:txBody>
              <a:bodyPr/>
              <a:lstStyle/>
              <a:p>
                <a:pPr marL="285750" indent="-285750">
                  <a:buFont typeface="Arial" charset="0"/>
                  <a:buChar char="•"/>
                </a:pPr>
                <a:endParaRPr lang="en-US" sz="1600" dirty="0"/>
              </a:p>
              <a:p>
                <a:pPr marL="285750" indent="-285750">
                  <a:buFont typeface="Arial" charset="0"/>
                  <a:buChar char="•"/>
                </a:pPr>
                <a:r>
                  <a:rPr lang="en-US" sz="1600" dirty="0">
                    <a:solidFill>
                      <a:schemeClr val="bg2"/>
                    </a:solidFill>
                  </a:rPr>
                  <a:t>For </a:t>
                </a:r>
                <a14:m>
                  <m:oMath xmlns:m="http://schemas.openxmlformats.org/officeDocument/2006/math">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𝐵</m:t>
                        </m:r>
                      </m:sub>
                      <m:sup>
                        <m:r>
                          <a:rPr lang="en-US" sz="1600" i="1">
                            <a:solidFill>
                              <a:schemeClr val="bg2"/>
                            </a:solidFill>
                            <a:latin typeface="Cambria Math" panose="02040503050406030204" pitchFamily="18" charset="0"/>
                          </a:rPr>
                          <m:t>𝑡</m:t>
                        </m:r>
                      </m:sup>
                    </m:sSubSup>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𝑎𝑛𝑑</m:t>
                    </m:r>
                    <m:r>
                      <a:rPr lang="en-US" sz="1600" i="1">
                        <a:solidFill>
                          <a:schemeClr val="bg2"/>
                        </a:solidFill>
                        <a:latin typeface="Cambria Math" panose="02040503050406030204" pitchFamily="18" charset="0"/>
                      </a:rPr>
                      <m:t> </m:t>
                    </m:r>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𝐴</m:t>
                        </m:r>
                      </m:sub>
                      <m:sup>
                        <m:r>
                          <a:rPr lang="en-US" sz="1600" i="1">
                            <a:solidFill>
                              <a:schemeClr val="bg2"/>
                            </a:solidFill>
                            <a:latin typeface="Cambria Math" panose="02040503050406030204" pitchFamily="18" charset="0"/>
                          </a:rPr>
                          <m:t>𝑡</m:t>
                        </m:r>
                      </m:sup>
                    </m:sSubSup>
                    <m:r>
                      <a:rPr lang="en-US" sz="1600" b="0" i="0" smtClean="0">
                        <a:solidFill>
                          <a:schemeClr val="bg2"/>
                        </a:solidFill>
                        <a:latin typeface="Cambria Math" panose="02040503050406030204" pitchFamily="18" charset="0"/>
                      </a:rPr>
                      <m:t>:</m:t>
                    </m:r>
                  </m:oMath>
                </a14:m>
                <a:endParaRPr lang="en-US" sz="1600" dirty="0">
                  <a:solidFill>
                    <a:schemeClr val="bg2"/>
                  </a:solidFill>
                </a:endParaRPr>
              </a:p>
              <a:p>
                <a:pPr>
                  <a:buNone/>
                </a:pPr>
                <a14:m>
                  <m:oMathPara xmlns:m="http://schemas.openxmlformats.org/officeDocument/2006/math">
                    <m:oMathParaPr>
                      <m:jc m:val="centerGroup"/>
                    </m:oMathParaPr>
                    <m:oMath xmlns:m="http://schemas.openxmlformats.org/officeDocument/2006/math">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a:solidFill>
                            <a:schemeClr val="bg2"/>
                          </a:solidFill>
                          <a:latin typeface="Cambria Math" panose="02040503050406030204" pitchFamily="18" charset="0"/>
                        </a:rPr>
                        <m:t>=</m:t>
                      </m:r>
                      <m:d>
                        <m:dPr>
                          <m:begChr m:val="{"/>
                          <m:endChr m:val=""/>
                          <m:ctrlPr>
                            <a:rPr lang="en-US" sz="1600" i="1">
                              <a:solidFill>
                                <a:schemeClr val="bg2"/>
                              </a:solidFill>
                              <a:latin typeface="Cambria Math" panose="02040503050406030204" pitchFamily="18" charset="0"/>
                            </a:rPr>
                          </m:ctrlPr>
                        </m:dPr>
                        <m:e>
                          <m:eqArr>
                            <m:eqArrPr>
                              <m:ctrlPr>
                                <a:rPr lang="en-US" sz="1600" i="1">
                                  <a:solidFill>
                                    <a:schemeClr val="bg2"/>
                                  </a:solidFill>
                                  <a:latin typeface="Cambria Math" panose="02040503050406030204" pitchFamily="18" charset="0"/>
                                </a:rPr>
                              </m:ctrlPr>
                            </m:eqArrPr>
                            <m:e>
                              <m:r>
                                <a:rPr lang="en-US" sz="1600">
                                  <a:solidFill>
                                    <a:schemeClr val="bg2"/>
                                  </a:solidFill>
                                  <a:latin typeface="Cambria Math" panose="02040503050406030204" pitchFamily="18" charset="0"/>
                                </a:rPr>
                                <m:t>0,  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𝐵</m:t>
                                  </m:r>
                                </m:sup>
                              </m:sSubSup>
                              <m:r>
                                <a:rPr lang="en-US" sz="1600">
                                  <a:solidFill>
                                    <a:schemeClr val="bg2"/>
                                  </a:solidFill>
                                  <a:latin typeface="Cambria Math" panose="02040503050406030204" pitchFamily="18" charset="0"/>
                                </a:rPr>
                                <m:t>&lt;0</m:t>
                              </m:r>
                            </m:e>
                            <m:e>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𝐵</m:t>
                                  </m:r>
                                </m:sup>
                              </m:sSubSup>
                              <m:r>
                                <a:rPr lang="en-US" sz="1600">
                                  <a:solidFill>
                                    <a:schemeClr val="bg2"/>
                                  </a:solidFill>
                                  <a:latin typeface="Cambria Math" panose="02040503050406030204" pitchFamily="18" charset="0"/>
                                </a:rPr>
                                <m:t>=0</m:t>
                              </m:r>
                              <m:r>
                                <a:rPr lang="en-US" sz="1600" i="1">
                                  <a:solidFill>
                                    <a:schemeClr val="bg2"/>
                                  </a:solidFill>
                                  <a:latin typeface="Cambria Math" panose="02040503050406030204" pitchFamily="18" charset="0"/>
                                </a:rPr>
                                <m:t>  </m:t>
                              </m:r>
                            </m:e>
                            <m:e>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𝐵</m:t>
                                  </m:r>
                                </m:sup>
                              </m:sSubSup>
                              <m:r>
                                <a:rPr lang="en-US" sz="1600">
                                  <a:solidFill>
                                    <a:schemeClr val="bg2"/>
                                  </a:solidFill>
                                  <a:latin typeface="Cambria Math" panose="02040503050406030204" pitchFamily="18" charset="0"/>
                                </a:rPr>
                                <m:t>&gt;0</m:t>
                              </m:r>
                            </m:e>
                          </m:eqArr>
                        </m:e>
                      </m:d>
                    </m:oMath>
                  </m:oMathPara>
                </a14:m>
                <a:endParaRPr lang="en-US" sz="1600" dirty="0">
                  <a:solidFill>
                    <a:schemeClr val="bg2"/>
                  </a:solidFill>
                </a:endParaRPr>
              </a:p>
              <a:p>
                <a:pPr>
                  <a:buNone/>
                </a:pPr>
                <a14:m>
                  <m:oMathPara xmlns:m="http://schemas.openxmlformats.org/officeDocument/2006/math">
                    <m:oMathParaPr>
                      <m:jc m:val="centerGroup"/>
                    </m:oMathParaPr>
                    <m:oMath xmlns:m="http://schemas.openxmlformats.org/officeDocument/2006/math">
                      <m:r>
                        <a:rPr lang="en-US" sz="1600" i="1">
                          <a:solidFill>
                            <a:schemeClr val="bg2"/>
                          </a:solidFill>
                          <a:latin typeface="Cambria Math" panose="02040503050406030204" pitchFamily="18" charset="0"/>
                        </a:rPr>
                        <m:t>𝛿</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a:solidFill>
                            <a:schemeClr val="bg2"/>
                          </a:solidFill>
                          <a:latin typeface="Cambria Math" panose="02040503050406030204" pitchFamily="18" charset="0"/>
                        </a:rPr>
                        <m:t>=</m:t>
                      </m:r>
                      <m:d>
                        <m:dPr>
                          <m:begChr m:val="{"/>
                          <m:endChr m:val=""/>
                          <m:ctrlPr>
                            <a:rPr lang="en-US" sz="1600" i="1">
                              <a:solidFill>
                                <a:schemeClr val="bg2"/>
                              </a:solidFill>
                              <a:latin typeface="Cambria Math" panose="02040503050406030204" pitchFamily="18" charset="0"/>
                            </a:rPr>
                          </m:ctrlPr>
                        </m:dPr>
                        <m:e>
                          <m:eqArr>
                            <m:eqArrPr>
                              <m:ctrlPr>
                                <a:rPr lang="en-US" sz="1600" i="1">
                                  <a:solidFill>
                                    <a:schemeClr val="bg2"/>
                                  </a:solidFill>
                                  <a:latin typeface="Cambria Math" panose="02040503050406030204" pitchFamily="18" charset="0"/>
                                </a:rPr>
                              </m:ctrlPr>
                            </m:eqArrPr>
                            <m:e>
                              <m:r>
                                <a:rPr lang="en-US" sz="1600">
                                  <a:solidFill>
                                    <a:schemeClr val="bg2"/>
                                  </a:solidFill>
                                  <a:latin typeface="Cambria Math" panose="02040503050406030204" pitchFamily="18" charset="0"/>
                                </a:rPr>
                                <m:t>0,  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𝐴</m:t>
                                  </m:r>
                                </m:sup>
                              </m:sSubSup>
                              <m:r>
                                <a:rPr lang="en-US" sz="1600">
                                  <a:solidFill>
                                    <a:schemeClr val="bg2"/>
                                  </a:solidFill>
                                  <a:latin typeface="Cambria Math" panose="02040503050406030204" pitchFamily="18" charset="0"/>
                                </a:rPr>
                                <m:t>&gt;0</m:t>
                              </m:r>
                            </m:e>
                            <m:e>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𝐴</m:t>
                                  </m:r>
                                </m:sup>
                              </m:sSubSup>
                              <m:r>
                                <a:rPr lang="en-US" sz="1600">
                                  <a:solidFill>
                                    <a:schemeClr val="bg2"/>
                                  </a:solidFill>
                                  <a:latin typeface="Cambria Math" panose="02040503050406030204" pitchFamily="18" charset="0"/>
                                </a:rPr>
                                <m:t>=0</m:t>
                              </m:r>
                              <m:r>
                                <a:rPr lang="en-US" sz="1600" i="1">
                                  <a:solidFill>
                                    <a:schemeClr val="bg2"/>
                                  </a:solidFill>
                                  <a:latin typeface="Cambria Math" panose="02040503050406030204" pitchFamily="18" charset="0"/>
                                </a:rPr>
                                <m:t>  </m:t>
                              </m:r>
                            </m:e>
                            <m:e>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r>
                                <a:rPr lang="en-US" sz="1600" i="1">
                                  <a:solidFill>
                                    <a:schemeClr val="bg2"/>
                                  </a:solidFill>
                                  <a:latin typeface="Cambria Math" panose="02040503050406030204" pitchFamily="18" charset="0"/>
                                </a:rPr>
                                <m:t>−</m:t>
                              </m:r>
                              <m:r>
                                <a:rPr lang="en-US" sz="1600">
                                  <a:solidFill>
                                    <a:schemeClr val="bg2"/>
                                  </a:solidFill>
                                  <a:latin typeface="Cambria Math" panose="02040503050406030204" pitchFamily="18" charset="0"/>
                                </a:rPr>
                                <m:t> </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𝑃</m:t>
                                  </m:r>
                                </m:e>
                                <m:sub>
                                  <m:r>
                                    <a:rPr lang="en-US" sz="1600" i="1">
                                      <a:solidFill>
                                        <a:schemeClr val="bg2"/>
                                      </a:solidFill>
                                      <a:latin typeface="Cambria Math" panose="02040503050406030204" pitchFamily="18" charset="0"/>
                                    </a:rPr>
                                    <m:t>𝑡</m:t>
                                  </m:r>
                                  <m:r>
                                    <a:rPr lang="en-US" sz="1600" i="1">
                                      <a:solidFill>
                                        <a:schemeClr val="bg2"/>
                                      </a:solidFill>
                                      <a:latin typeface="Cambria Math" panose="02040503050406030204" pitchFamily="18" charset="0"/>
                                    </a:rPr>
                                    <m:t>−1</m:t>
                                  </m:r>
                                </m:sub>
                                <m:sup>
                                  <m:r>
                                    <a:rPr lang="en-US" sz="1600" i="1">
                                      <a:solidFill>
                                        <a:schemeClr val="bg2"/>
                                      </a:solidFill>
                                      <a:latin typeface="Cambria Math" panose="02040503050406030204" pitchFamily="18" charset="0"/>
                                    </a:rPr>
                                    <m:t>𝐴</m:t>
                                  </m:r>
                                </m:sup>
                              </m:sSubSup>
                              <m:r>
                                <a:rPr lang="en-US" sz="1600">
                                  <a:solidFill>
                                    <a:schemeClr val="bg2"/>
                                  </a:solidFill>
                                  <a:latin typeface="Cambria Math" panose="02040503050406030204" pitchFamily="18" charset="0"/>
                                </a:rPr>
                                <m:t>&lt;0</m:t>
                              </m:r>
                            </m:e>
                          </m:eqArr>
                        </m:e>
                      </m:d>
                    </m:oMath>
                  </m:oMathPara>
                </a14:m>
                <a:endParaRPr lang="en-US" sz="1600" dirty="0">
                  <a:solidFill>
                    <a:schemeClr val="bg2"/>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401050" y="749415"/>
                <a:ext cx="8410890" cy="3912447"/>
              </a:xfrm>
              <a:blipFill>
                <a:blip r:embed="rId2"/>
                <a:stretch>
                  <a:fillRect l="-507"/>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5863B798-903F-45B8-A694-5A0C9FE687A7}"/>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Volume Order Imbalance (VOI)</a:t>
            </a:r>
          </a:p>
        </p:txBody>
      </p:sp>
    </p:spTree>
    <p:extLst>
      <p:ext uri="{BB962C8B-B14F-4D97-AF65-F5344CB8AC3E}">
        <p14:creationId xmlns:p14="http://schemas.microsoft.com/office/powerpoint/2010/main" val="1248325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679009" y="1076497"/>
                <a:ext cx="7785981" cy="2777854"/>
              </a:xfrm>
            </p:spPr>
            <p:txBody>
              <a:bodyPr>
                <a:normAutofit/>
              </a:bodyPr>
              <a:lstStyle/>
              <a:p>
                <a:pPr marL="285750" indent="-285750">
                  <a:lnSpc>
                    <a:spcPct val="107000"/>
                  </a:lnSpc>
                  <a:spcAft>
                    <a:spcPts val="600"/>
                  </a:spcAft>
                  <a:buFont typeface="Arial" charset="0"/>
                  <a:buChar char="•"/>
                </a:pPr>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Notice that the VOI depicts the absolute magnitude.</a:t>
                </a:r>
              </a:p>
              <a:p>
                <a:pPr marL="285750" indent="-285750">
                  <a:lnSpc>
                    <a:spcPct val="107000"/>
                  </a:lnSpc>
                  <a:spcAft>
                    <a:spcPts val="600"/>
                  </a:spcAft>
                  <a:buFont typeface="Arial" charset="0"/>
                  <a:buChar char="•"/>
                </a:pPr>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One disadvantage is that if the volume change for buy side and sell side are both very big, the indicator may lead to some misinterpretations.</a:t>
                </a:r>
              </a:p>
              <a:p>
                <a:pPr marL="285750" indent="-285750">
                  <a:lnSpc>
                    <a:spcPct val="107000"/>
                  </a:lnSpc>
                  <a:spcAft>
                    <a:spcPts val="600"/>
                  </a:spcAft>
                  <a:buFont typeface="Arial" charset="0"/>
                  <a:buChar char="•"/>
                </a:pPr>
                <a:endParaRPr lang="en-US" dirty="0">
                  <a:solidFill>
                    <a:schemeClr val="bg2"/>
                  </a:solidFill>
                </a:endParaRPr>
              </a:p>
              <a:p>
                <a:pPr marL="285750" indent="-285750">
                  <a:lnSpc>
                    <a:spcPct val="107000"/>
                  </a:lnSpc>
                  <a:spcAft>
                    <a:spcPts val="600"/>
                  </a:spcAft>
                  <a:buFont typeface="Arial" charset="0"/>
                  <a:buChar char="•"/>
                </a:pPr>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Suppose that if the </a:t>
                </a:r>
                <a14:m>
                  <m:oMath xmlns:m="http://schemas.openxmlformats.org/officeDocument/2006/math">
                    <m:sSubSup>
                      <m:sSubSupPr>
                        <m:ctrlP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ctrlPr>
                      </m:sSubSupPr>
                      <m:e>
                        <m: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t>𝑉</m:t>
                        </m:r>
                      </m:e>
                      <m:sub>
                        <m: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t>𝑡</m:t>
                        </m:r>
                      </m:sub>
                      <m:sup>
                        <m: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t>𝐵</m:t>
                        </m:r>
                      </m:sup>
                    </m:sSubSup>
                  </m:oMath>
                </a14:m>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 increased by 4,500, and </a:t>
                </a:r>
                <a14:m>
                  <m:oMath xmlns:m="http://schemas.openxmlformats.org/officeDocument/2006/math">
                    <m:sSubSup>
                      <m:sSubSupPr>
                        <m:ctrlP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ctrlPr>
                      </m:sSubSupPr>
                      <m:e>
                        <m: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t>𝑉</m:t>
                        </m:r>
                      </m:e>
                      <m:sub>
                        <m: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t>𝑡</m:t>
                        </m:r>
                      </m:sub>
                      <m:sup>
                        <m:r>
                          <a:rPr lang="en-US" i="1">
                            <a:solidFill>
                              <a:schemeClr val="bg2"/>
                            </a:solidFill>
                            <a:latin typeface="Cambria Math" panose="02040503050406030204" pitchFamily="18" charset="0"/>
                            <a:ea typeface="DengXian" panose="02010600030101010101" pitchFamily="2" charset="-122"/>
                            <a:cs typeface="Times New Roman" panose="02020603050405020304" pitchFamily="18" charset="0"/>
                          </a:rPr>
                          <m:t>𝐴</m:t>
                        </m:r>
                      </m:sup>
                    </m:sSubSup>
                  </m:oMath>
                </a14:m>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 increased by 3,500 at time t (with price keeps same) then we get the </a:t>
                </a:r>
                <a14:m>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charset="0"/>
                          </a:rPr>
                          <m:t>𝑉𝑂𝐼</m:t>
                        </m:r>
                      </m:e>
                      <m:sub>
                        <m:r>
                          <a:rPr lang="en-US" i="1">
                            <a:solidFill>
                              <a:schemeClr val="bg2"/>
                            </a:solidFill>
                            <a:latin typeface="Cambria Math" charset="0"/>
                          </a:rPr>
                          <m:t>𝑡</m:t>
                        </m:r>
                      </m:sub>
                    </m:sSub>
                    <m:r>
                      <a:rPr lang="en-US" i="1">
                        <a:solidFill>
                          <a:schemeClr val="bg2"/>
                        </a:solidFill>
                        <a:latin typeface="Cambria Math" charset="0"/>
                      </a:rPr>
                      <m:t>=</m:t>
                    </m:r>
                    <m:r>
                      <a:rPr lang="en-US" i="1">
                        <a:solidFill>
                          <a:schemeClr val="bg2"/>
                        </a:solidFill>
                        <a:latin typeface="Cambria Math" charset="0"/>
                      </a:rPr>
                      <m:t>𝛿</m:t>
                    </m:r>
                    <m:sSubSup>
                      <m:sSubSupPr>
                        <m:ctrlPr>
                          <a:rPr lang="en-US" i="1">
                            <a:solidFill>
                              <a:schemeClr val="bg2"/>
                            </a:solidFill>
                            <a:latin typeface="Cambria Math" panose="02040503050406030204" pitchFamily="18" charset="0"/>
                          </a:rPr>
                        </m:ctrlPr>
                      </m:sSubSupPr>
                      <m:e>
                        <m:r>
                          <a:rPr lang="en-US" i="1">
                            <a:solidFill>
                              <a:schemeClr val="bg2"/>
                            </a:solidFill>
                            <a:latin typeface="Cambria Math" charset="0"/>
                          </a:rPr>
                          <m:t>𝑉</m:t>
                        </m:r>
                      </m:e>
                      <m:sub>
                        <m:r>
                          <a:rPr lang="en-US" i="1">
                            <a:solidFill>
                              <a:schemeClr val="bg2"/>
                            </a:solidFill>
                            <a:latin typeface="Cambria Math" charset="0"/>
                          </a:rPr>
                          <m:t>𝑡</m:t>
                        </m:r>
                      </m:sub>
                      <m:sup>
                        <m:r>
                          <a:rPr lang="en-US" i="1">
                            <a:solidFill>
                              <a:schemeClr val="bg2"/>
                            </a:solidFill>
                            <a:latin typeface="Cambria Math" charset="0"/>
                          </a:rPr>
                          <m:t>𝐵</m:t>
                        </m:r>
                      </m:sup>
                    </m:sSubSup>
                    <m:r>
                      <a:rPr lang="en-US" i="1">
                        <a:solidFill>
                          <a:schemeClr val="bg2"/>
                        </a:solidFill>
                        <a:latin typeface="Cambria Math" charset="0"/>
                      </a:rPr>
                      <m:t>−</m:t>
                    </m:r>
                    <m:r>
                      <a:rPr lang="en-US" i="1">
                        <a:solidFill>
                          <a:schemeClr val="bg2"/>
                        </a:solidFill>
                        <a:latin typeface="Cambria Math" charset="0"/>
                      </a:rPr>
                      <m:t>𝛿</m:t>
                    </m:r>
                    <m:sSubSup>
                      <m:sSubSupPr>
                        <m:ctrlPr>
                          <a:rPr lang="en-US" i="1">
                            <a:solidFill>
                              <a:schemeClr val="bg2"/>
                            </a:solidFill>
                            <a:latin typeface="Cambria Math" panose="02040503050406030204" pitchFamily="18" charset="0"/>
                          </a:rPr>
                        </m:ctrlPr>
                      </m:sSubSupPr>
                      <m:e>
                        <m:r>
                          <a:rPr lang="en-US" i="1">
                            <a:solidFill>
                              <a:schemeClr val="bg2"/>
                            </a:solidFill>
                            <a:latin typeface="Cambria Math" charset="0"/>
                          </a:rPr>
                          <m:t>𝑉</m:t>
                        </m:r>
                      </m:e>
                      <m:sub>
                        <m:r>
                          <a:rPr lang="en-US" i="1">
                            <a:solidFill>
                              <a:schemeClr val="bg2"/>
                            </a:solidFill>
                            <a:latin typeface="Cambria Math" charset="0"/>
                          </a:rPr>
                          <m:t>𝑡</m:t>
                        </m:r>
                      </m:sub>
                      <m:sup>
                        <m:r>
                          <a:rPr lang="en-US" i="1">
                            <a:solidFill>
                              <a:schemeClr val="bg2"/>
                            </a:solidFill>
                            <a:latin typeface="Cambria Math" charset="0"/>
                          </a:rPr>
                          <m:t>𝐴</m:t>
                        </m:r>
                      </m:sup>
                    </m:sSubSup>
                    <m:r>
                      <a:rPr lang="en-US">
                        <a:solidFill>
                          <a:schemeClr val="bg2"/>
                        </a:solidFill>
                        <a:latin typeface="Cambria Math" charset="0"/>
                      </a:rPr>
                      <m:t>=1,000</m:t>
                    </m:r>
                  </m:oMath>
                </a14:m>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 </a:t>
                </a:r>
              </a:p>
              <a:p>
                <a:pPr marL="285750" indent="-285750">
                  <a:lnSpc>
                    <a:spcPct val="107000"/>
                  </a:lnSpc>
                  <a:spcAft>
                    <a:spcPts val="600"/>
                  </a:spcAft>
                  <a:buFont typeface="Arial" charset="0"/>
                  <a:buChar char="•"/>
                </a:pPr>
                <a:r>
                  <a:rPr lang="en-US" dirty="0">
                    <a:solidFill>
                      <a:schemeClr val="bg2"/>
                    </a:solidFill>
                    <a:latin typeface="Calibri" panose="020F0502020204030204" pitchFamily="34" charset="0"/>
                    <a:ea typeface="DengXian" panose="02010600030101010101" pitchFamily="2" charset="-122"/>
                    <a:cs typeface="Times New Roman" panose="02020603050405020304" pitchFamily="18" charset="0"/>
                  </a:rPr>
                  <a:t>The value is large, but it is not sufficient to show there is a  buy side trend.</a:t>
                </a:r>
              </a:p>
              <a:p>
                <a:pPr marL="285750" indent="-285750">
                  <a:lnSpc>
                    <a:spcPct val="107000"/>
                  </a:lnSpc>
                  <a:spcAft>
                    <a:spcPts val="600"/>
                  </a:spcAft>
                  <a:buFont typeface="Arial" charset="0"/>
                  <a:buChar char="•"/>
                </a:pPr>
                <a:endParaRPr lang="en-US" sz="1600" dirty="0">
                  <a:solidFill>
                    <a:schemeClr val="tx1">
                      <a:lumMod val="85000"/>
                      <a:lumOff val="15000"/>
                    </a:schemeClr>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lnSpc>
                    <a:spcPct val="107000"/>
                  </a:lnSpc>
                  <a:spcAft>
                    <a:spcPts val="600"/>
                  </a:spcAft>
                  <a:buFont typeface="Arial" charset="0"/>
                  <a:buChar char="•"/>
                </a:pPr>
                <a:endParaRPr lang="en-US" sz="1600" dirty="0">
                  <a:solidFill>
                    <a:schemeClr val="tx1">
                      <a:lumMod val="85000"/>
                      <a:lumOff val="15000"/>
                    </a:schemeClr>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lnSpc>
                    <a:spcPct val="107000"/>
                  </a:lnSpc>
                  <a:spcAft>
                    <a:spcPts val="600"/>
                  </a:spcAft>
                  <a:buFont typeface="Arial" charset="0"/>
                  <a:buChar char="•"/>
                </a:pPr>
                <a:endParaRPr lang="en-US" sz="1600" dirty="0">
                  <a:solidFill>
                    <a:schemeClr val="tx1">
                      <a:lumMod val="85000"/>
                      <a:lumOff val="15000"/>
                    </a:schemeClr>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i="1"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679009" y="1076497"/>
                <a:ext cx="7785981" cy="2777854"/>
              </a:xfrm>
              <a:blipFill>
                <a:blip r:embed="rId2"/>
                <a:stretch>
                  <a:fillRect l="-469"/>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ED5B0632-D0BF-47EB-BAFB-A08ED11D0C31}"/>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Volume Order Imbalance (VOI)</a:t>
            </a:r>
          </a:p>
        </p:txBody>
      </p:sp>
    </p:spTree>
    <p:extLst>
      <p:ext uri="{BB962C8B-B14F-4D97-AF65-F5344CB8AC3E}">
        <p14:creationId xmlns:p14="http://schemas.microsoft.com/office/powerpoint/2010/main" val="63166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24E39-D28B-4FB7-879C-474E86BBB52B}"/>
                  </a:ext>
                </a:extLst>
              </p:cNvPr>
              <p:cNvSpPr>
                <a:spLocks noGrp="1"/>
              </p:cNvSpPr>
              <p:nvPr>
                <p:ph idx="1"/>
              </p:nvPr>
            </p:nvSpPr>
            <p:spPr>
              <a:xfrm>
                <a:off x="407406" y="1195057"/>
                <a:ext cx="7985156" cy="2362955"/>
              </a:xfrm>
            </p:spPr>
            <p:txBody>
              <a:bodyPr>
                <a:noAutofit/>
              </a:bodyPr>
              <a:lstStyle/>
              <a:p>
                <a:pPr marL="285750" indent="-285750">
                  <a:buFont typeface="Arial" charset="0"/>
                  <a:buChar char="•"/>
                </a:pPr>
                <a:r>
                  <a:rPr lang="en-US" sz="1600" dirty="0">
                    <a:solidFill>
                      <a:schemeClr val="bg2"/>
                    </a:solidFill>
                  </a:rPr>
                  <a:t>To adjust the effects brought by the large absolute value of volume, and reflect the transaction trend in a more comprehensive way, we introduce the indicator: Order Imbalance Ratio (OIR).</a:t>
                </a:r>
              </a:p>
              <a:p>
                <a:pPr marL="285750" indent="-285750">
                  <a:buFont typeface="Arial" charset="0"/>
                  <a:buChar char="•"/>
                </a:pPr>
                <a:r>
                  <a:rPr lang="en-US" sz="1600" dirty="0">
                    <a:solidFill>
                      <a:schemeClr val="bg2"/>
                    </a:solidFill>
                  </a:rPr>
                  <a:t>The Order Imbalance Ratio (OIR) is defined as:</a:t>
                </a:r>
              </a:p>
              <a:p>
                <a:pPr>
                  <a:buNone/>
                </a:pPr>
                <a14:m>
                  <m:oMathPara xmlns:m="http://schemas.openxmlformats.org/officeDocument/2006/math">
                    <m:oMathParaPr>
                      <m:jc m:val="centerGroup"/>
                    </m:oMathParaPr>
                    <m:oMath xmlns:m="http://schemas.openxmlformats.org/officeDocument/2006/math">
                      <m:sSub>
                        <m:sSubPr>
                          <m:ctrlPr>
                            <a:rPr lang="en-US" sz="1600" i="1">
                              <a:solidFill>
                                <a:schemeClr val="bg2"/>
                              </a:solidFill>
                              <a:latin typeface="Cambria Math" panose="02040503050406030204" pitchFamily="18" charset="0"/>
                            </a:rPr>
                          </m:ctrlPr>
                        </m:sSubPr>
                        <m:e>
                          <m:r>
                            <m:rPr>
                              <m:sty m:val="p"/>
                            </m:rPr>
                            <a:rPr lang="en-US" sz="1600">
                              <a:solidFill>
                                <a:schemeClr val="bg2"/>
                              </a:solidFill>
                              <a:latin typeface="Cambria Math" panose="02040503050406030204" pitchFamily="18" charset="0"/>
                            </a:rPr>
                            <m:t>ρ</m:t>
                          </m:r>
                        </m:e>
                        <m:sub>
                          <m:r>
                            <a:rPr lang="en-US" sz="1600" i="1">
                              <a:solidFill>
                                <a:schemeClr val="bg2"/>
                              </a:solidFill>
                              <a:latin typeface="Cambria Math" panose="02040503050406030204" pitchFamily="18" charset="0"/>
                            </a:rPr>
                            <m:t>𝑡</m:t>
                          </m:r>
                        </m:sub>
                      </m:sSub>
                      <m:r>
                        <a:rPr lang="en-US" sz="1600" i="1">
                          <a:solidFill>
                            <a:schemeClr val="bg2"/>
                          </a:solidFill>
                          <a:latin typeface="Cambria Math" panose="02040503050406030204" pitchFamily="18" charset="0"/>
                        </a:rPr>
                        <m:t>=</m:t>
                      </m:r>
                      <m:f>
                        <m:fPr>
                          <m:ctrlPr>
                            <a:rPr lang="en-US" sz="1600" i="1">
                              <a:solidFill>
                                <a:schemeClr val="bg2"/>
                              </a:solidFill>
                              <a:latin typeface="Cambria Math" panose="02040503050406030204" pitchFamily="18" charset="0"/>
                            </a:rPr>
                          </m:ctrlPr>
                        </m:fPr>
                        <m:num>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num>
                        <m:den>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𝐵</m:t>
                              </m:r>
                            </m:sup>
                          </m:sSubSup>
                          <m:r>
                            <a:rPr lang="en-US" sz="1600" i="1">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𝑉</m:t>
                              </m:r>
                            </m:e>
                            <m:sub>
                              <m:r>
                                <a:rPr lang="en-US" sz="1600" i="1">
                                  <a:solidFill>
                                    <a:schemeClr val="bg2"/>
                                  </a:solidFill>
                                  <a:latin typeface="Cambria Math" panose="02040503050406030204" pitchFamily="18" charset="0"/>
                                </a:rPr>
                                <m:t>𝑡</m:t>
                              </m:r>
                            </m:sub>
                            <m:sup>
                              <m:r>
                                <a:rPr lang="en-US" sz="1600" i="1">
                                  <a:solidFill>
                                    <a:schemeClr val="bg2"/>
                                  </a:solidFill>
                                  <a:latin typeface="Cambria Math" panose="02040503050406030204" pitchFamily="18" charset="0"/>
                                </a:rPr>
                                <m:t>𝐴</m:t>
                              </m:r>
                            </m:sup>
                          </m:sSubSup>
                        </m:den>
                      </m:f>
                    </m:oMath>
                  </m:oMathPara>
                </a14:m>
                <a:endParaRPr lang="en-US" sz="1600"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a:p>
                <a:pPr marL="285750" indent="-285750">
                  <a:buFont typeface="Arial" charset="0"/>
                  <a:buChar char="•"/>
                </a:pPr>
                <a:endParaRPr lang="en-US" sz="1600" i="1" dirty="0">
                  <a:solidFill>
                    <a:schemeClr val="tx1">
                      <a:lumMod val="85000"/>
                      <a:lumOff val="15000"/>
                    </a:schemeClr>
                  </a:solidFill>
                </a:endParaRPr>
              </a:p>
              <a:p>
                <a:pPr marL="285750" indent="-285750">
                  <a:buFont typeface="Arial" charset="0"/>
                  <a:buChar char="•"/>
                </a:pPr>
                <a:endParaRPr lang="en-US" sz="1600"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77424E39-D28B-4FB7-879C-474E86BBB52B}"/>
                  </a:ext>
                </a:extLst>
              </p:cNvPr>
              <p:cNvSpPr>
                <a:spLocks noGrp="1" noRot="1" noChangeAspect="1" noMove="1" noResize="1" noEditPoints="1" noAdjustHandles="1" noChangeArrowheads="1" noChangeShapeType="1" noTextEdit="1"/>
              </p:cNvSpPr>
              <p:nvPr>
                <p:ph idx="1"/>
              </p:nvPr>
            </p:nvSpPr>
            <p:spPr>
              <a:xfrm>
                <a:off x="407406" y="1195057"/>
                <a:ext cx="7985156" cy="2362955"/>
              </a:xfrm>
              <a:blipFill>
                <a:blip r:embed="rId2"/>
                <a:stretch>
                  <a:fillRect l="-534"/>
                </a:stretch>
              </a:blipFill>
            </p:spPr>
            <p:txBody>
              <a:bodyPr/>
              <a:lstStyle/>
              <a:p>
                <a:r>
                  <a:rPr lang="en-US">
                    <a:noFill/>
                  </a:rPr>
                  <a:t> </a:t>
                </a:r>
              </a:p>
            </p:txBody>
          </p:sp>
        </mc:Fallback>
      </mc:AlternateContent>
      <p:grpSp>
        <p:nvGrpSpPr>
          <p:cNvPr id="4" name="Shape 231"/>
          <p:cNvGrpSpPr/>
          <p:nvPr/>
        </p:nvGrpSpPr>
        <p:grpSpPr>
          <a:xfrm>
            <a:off x="0" y="4698475"/>
            <a:ext cx="9144000" cy="445025"/>
            <a:chOff x="0" y="0"/>
            <a:chExt cx="9144000" cy="445025"/>
          </a:xfrm>
        </p:grpSpPr>
        <p:pic>
          <p:nvPicPr>
            <p:cNvPr id="5" name="Shape 232"/>
            <p:cNvPicPr preferRelativeResize="0"/>
            <p:nvPr/>
          </p:nvPicPr>
          <p:blipFill>
            <a:blip r:embed="rId3">
              <a:alphaModFix/>
            </a:blip>
            <a:stretch>
              <a:fillRect/>
            </a:stretch>
          </p:blipFill>
          <p:spPr>
            <a:xfrm>
              <a:off x="0" y="0"/>
              <a:ext cx="9144000" cy="445025"/>
            </a:xfrm>
            <a:prstGeom prst="rect">
              <a:avLst/>
            </a:prstGeom>
            <a:noFill/>
            <a:ln>
              <a:noFill/>
            </a:ln>
          </p:spPr>
        </p:pic>
        <p:pic>
          <p:nvPicPr>
            <p:cNvPr id="6" name="Shape 233"/>
            <p:cNvPicPr preferRelativeResize="0"/>
            <p:nvPr/>
          </p:nvPicPr>
          <p:blipFill>
            <a:blip r:embed="rId4">
              <a:alphaModFix/>
            </a:blip>
            <a:stretch>
              <a:fillRect/>
            </a:stretch>
          </p:blipFill>
          <p:spPr>
            <a:xfrm>
              <a:off x="6006401" y="36612"/>
              <a:ext cx="3046346" cy="371801"/>
            </a:xfrm>
            <a:prstGeom prst="rect">
              <a:avLst/>
            </a:prstGeom>
            <a:noFill/>
            <a:ln>
              <a:noFill/>
            </a:ln>
          </p:spPr>
        </p:pic>
      </p:grpSp>
      <p:sp>
        <p:nvSpPr>
          <p:cNvPr id="9" name="Title 1">
            <a:extLst>
              <a:ext uri="{FF2B5EF4-FFF2-40B4-BE49-F238E27FC236}">
                <a16:creationId xmlns:a16="http://schemas.microsoft.com/office/drawing/2014/main" id="{ED9E34DE-865C-4E03-94C2-407BC2678977}"/>
              </a:ext>
            </a:extLst>
          </p:cNvPr>
          <p:cNvSpPr txBox="1">
            <a:spLocks/>
          </p:cNvSpPr>
          <p:nvPr/>
        </p:nvSpPr>
        <p:spPr>
          <a:xfrm>
            <a:off x="332060" y="358019"/>
            <a:ext cx="5498306" cy="548879"/>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None/>
              <a:defRPr sz="2800" b="0" i="0" u="none" strike="noStrike" cap="none">
                <a:solidFill>
                  <a:schemeClr val="dk1"/>
                </a:solidFill>
                <a:latin typeface="Arial"/>
                <a:ea typeface="Arial"/>
                <a:cs typeface="Arial"/>
                <a:sym typeface="Aria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r>
              <a:rPr lang="en-US" dirty="0">
                <a:solidFill>
                  <a:srgbClr val="0070C0"/>
                </a:solidFill>
              </a:rPr>
              <a:t>Order Imbalance Ratio (OIR)</a:t>
            </a:r>
          </a:p>
        </p:txBody>
      </p:sp>
    </p:spTree>
    <p:extLst>
      <p:ext uri="{BB962C8B-B14F-4D97-AF65-F5344CB8AC3E}">
        <p14:creationId xmlns:p14="http://schemas.microsoft.com/office/powerpoint/2010/main" val="13247936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2286</Words>
  <Application>Microsoft Office PowerPoint</Application>
  <PresentationFormat>On-screen Show (16:9)</PresentationFormat>
  <Paragraphs>382</Paragraphs>
  <Slides>47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DengXian</vt:lpstr>
      <vt:lpstr>Merriweather</vt:lpstr>
      <vt:lpstr>Arial</vt:lpstr>
      <vt:lpstr>Calibri</vt:lpstr>
      <vt:lpstr>Cambria Math</vt:lpstr>
      <vt:lpstr>Times New Roman</vt:lpstr>
      <vt:lpstr>Wingdings</vt:lpstr>
      <vt:lpstr>Simple Light</vt:lpstr>
      <vt:lpstr>PowerPoint Presentation</vt:lpstr>
      <vt:lpstr>Agenda</vt:lpstr>
      <vt:lpstr>Model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Improved Model</vt:lpstr>
      <vt:lpstr>Improved Model</vt:lpstr>
      <vt:lpstr>Indicators Overview</vt:lpstr>
      <vt:lpstr>Models Summary</vt:lpstr>
      <vt:lpstr>Statistical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Test</vt:lpstr>
      <vt:lpstr>PowerPoint Presentation</vt:lpstr>
      <vt:lpstr>Trading Strategy</vt:lpstr>
      <vt:lpstr>Trading Strategy</vt:lpstr>
      <vt:lpstr>Summary of Backtest</vt:lpstr>
      <vt:lpstr>Result of Basic model</vt:lpstr>
      <vt:lpstr>Result of Improved model</vt:lpstr>
      <vt:lpstr>Number of Transactions &amp; Daily Profit </vt:lpstr>
      <vt:lpstr>Number of Transactions &amp; Daily Profit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Raphael</dc:creator>
  <cp:lastModifiedBy>Shu,Raphael (EID)</cp:lastModifiedBy>
  <cp:revision>66</cp:revision>
  <dcterms:modified xsi:type="dcterms:W3CDTF">2017-12-20T03:13:10Z</dcterms:modified>
</cp:coreProperties>
</file>